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3" r:id="rId2"/>
  </p:sldMasterIdLst>
  <p:notesMasterIdLst>
    <p:notesMasterId r:id="rId58"/>
  </p:notesMasterIdLst>
  <p:handoutMasterIdLst>
    <p:handoutMasterId r:id="rId59"/>
  </p:handoutMasterIdLst>
  <p:sldIdLst>
    <p:sldId id="256" r:id="rId3"/>
    <p:sldId id="379" r:id="rId4"/>
    <p:sldId id="342" r:id="rId5"/>
    <p:sldId id="344" r:id="rId6"/>
    <p:sldId id="328" r:id="rId7"/>
    <p:sldId id="315" r:id="rId8"/>
    <p:sldId id="346" r:id="rId9"/>
    <p:sldId id="347" r:id="rId10"/>
    <p:sldId id="414" r:id="rId11"/>
    <p:sldId id="415" r:id="rId12"/>
    <p:sldId id="348" r:id="rId13"/>
    <p:sldId id="349" r:id="rId14"/>
    <p:sldId id="350" r:id="rId15"/>
    <p:sldId id="351" r:id="rId16"/>
    <p:sldId id="352" r:id="rId17"/>
    <p:sldId id="326" r:id="rId18"/>
    <p:sldId id="343" r:id="rId19"/>
    <p:sldId id="330" r:id="rId20"/>
    <p:sldId id="331" r:id="rId21"/>
    <p:sldId id="333" r:id="rId22"/>
    <p:sldId id="402" r:id="rId23"/>
    <p:sldId id="403" r:id="rId24"/>
    <p:sldId id="404" r:id="rId25"/>
    <p:sldId id="405" r:id="rId26"/>
    <p:sldId id="334" r:id="rId27"/>
    <p:sldId id="355" r:id="rId28"/>
    <p:sldId id="335" r:id="rId29"/>
    <p:sldId id="397" r:id="rId30"/>
    <p:sldId id="398" r:id="rId31"/>
    <p:sldId id="339" r:id="rId32"/>
    <p:sldId id="356" r:id="rId33"/>
    <p:sldId id="340" r:id="rId34"/>
    <p:sldId id="341" r:id="rId35"/>
    <p:sldId id="360" r:id="rId36"/>
    <p:sldId id="376" r:id="rId37"/>
    <p:sldId id="377" r:id="rId38"/>
    <p:sldId id="382" r:id="rId39"/>
    <p:sldId id="387" r:id="rId40"/>
    <p:sldId id="399" r:id="rId41"/>
    <p:sldId id="400" r:id="rId42"/>
    <p:sldId id="401" r:id="rId43"/>
    <p:sldId id="389" r:id="rId44"/>
    <p:sldId id="390" r:id="rId45"/>
    <p:sldId id="394" r:id="rId46"/>
    <p:sldId id="395" r:id="rId47"/>
    <p:sldId id="396" r:id="rId48"/>
    <p:sldId id="416" r:id="rId49"/>
    <p:sldId id="407" r:id="rId50"/>
    <p:sldId id="408" r:id="rId51"/>
    <p:sldId id="409" r:id="rId52"/>
    <p:sldId id="410" r:id="rId53"/>
    <p:sldId id="411" r:id="rId54"/>
    <p:sldId id="412" r:id="rId55"/>
    <p:sldId id="413" r:id="rId56"/>
    <p:sldId id="311" r:id="rId57"/>
  </p:sldIdLst>
  <p:sldSz cx="9144000" cy="6858000" type="screen4x3"/>
  <p:notesSz cx="7315200" cy="96012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F4D1"/>
    <a:srgbClr val="FFFFCC"/>
    <a:srgbClr val="7A7A7A"/>
    <a:srgbClr val="7A7B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56" autoAdjust="0"/>
  </p:normalViewPr>
  <p:slideViewPr>
    <p:cSldViewPr snapToGrid="0" snapToObjects="1">
      <p:cViewPr varScale="1">
        <p:scale>
          <a:sx n="99" d="100"/>
          <a:sy n="99" d="100"/>
        </p:scale>
        <p:origin x="194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10BDED-0FD8-B549-97EA-4949E6CDE71B}" type="doc">
      <dgm:prSet loTypeId="urn:microsoft.com/office/officeart/2005/8/layout/arrow5" loCatId="relationship" qsTypeId="urn:microsoft.com/office/officeart/2005/8/quickstyle/simple4" qsCatId="simple" csTypeId="urn:microsoft.com/office/officeart/2005/8/colors/accent2_2" csCatId="accent2" phldr="1"/>
      <dgm:spPr/>
      <dgm:t>
        <a:bodyPr/>
        <a:lstStyle/>
        <a:p>
          <a:endParaRPr lang="en-US"/>
        </a:p>
      </dgm:t>
    </dgm:pt>
    <dgm:pt modelId="{356D1BD9-2EEE-1D42-8C24-4C0DD26A3B19}">
      <dgm:prSet phldrT="[Text]" custT="1"/>
      <dgm:spPr>
        <a:solidFill>
          <a:schemeClr val="accent1"/>
        </a:solidFill>
      </dgm:spPr>
      <dgm:t>
        <a:bodyPr/>
        <a:lstStyle/>
        <a:p>
          <a:r>
            <a:rPr lang="en-US" sz="2200" dirty="0"/>
            <a:t>Managed Care Organization</a:t>
          </a:r>
        </a:p>
      </dgm:t>
    </dgm:pt>
    <dgm:pt modelId="{B28626AA-1D02-2B49-8E18-327EA6685ADA}" type="parTrans" cxnId="{68D1F481-EE47-9342-9895-D0DEAFA316FA}">
      <dgm:prSet/>
      <dgm:spPr/>
      <dgm:t>
        <a:bodyPr/>
        <a:lstStyle/>
        <a:p>
          <a:endParaRPr lang="en-US"/>
        </a:p>
      </dgm:t>
    </dgm:pt>
    <dgm:pt modelId="{5563C29A-9908-AA46-A5AA-176EEDABDF4A}" type="sibTrans" cxnId="{68D1F481-EE47-9342-9895-D0DEAFA316FA}">
      <dgm:prSet/>
      <dgm:spPr/>
      <dgm:t>
        <a:bodyPr/>
        <a:lstStyle/>
        <a:p>
          <a:endParaRPr lang="en-US"/>
        </a:p>
      </dgm:t>
    </dgm:pt>
    <dgm:pt modelId="{F2457241-6BCA-9C43-AB7A-A697C7779239}">
      <dgm:prSet phldrT="[Text]" custT="1"/>
      <dgm:spPr>
        <a:solidFill>
          <a:schemeClr val="tx2"/>
        </a:solidFill>
      </dgm:spPr>
      <dgm:t>
        <a:bodyPr/>
        <a:lstStyle/>
        <a:p>
          <a:r>
            <a:rPr lang="en-US" sz="2800" dirty="0"/>
            <a:t>Health Center</a:t>
          </a:r>
        </a:p>
      </dgm:t>
    </dgm:pt>
    <dgm:pt modelId="{12689362-2DE0-B641-AD37-A785649DFE02}" type="sibTrans" cxnId="{0580A19F-6E55-6E4A-B954-23D03721EA7F}">
      <dgm:prSet/>
      <dgm:spPr/>
      <dgm:t>
        <a:bodyPr/>
        <a:lstStyle/>
        <a:p>
          <a:endParaRPr lang="en-US"/>
        </a:p>
      </dgm:t>
    </dgm:pt>
    <dgm:pt modelId="{2EB7801F-E6B7-4A42-A549-C1C023562936}" type="parTrans" cxnId="{0580A19F-6E55-6E4A-B954-23D03721EA7F}">
      <dgm:prSet/>
      <dgm:spPr/>
      <dgm:t>
        <a:bodyPr/>
        <a:lstStyle/>
        <a:p>
          <a:endParaRPr lang="en-US"/>
        </a:p>
      </dgm:t>
    </dgm:pt>
    <dgm:pt modelId="{33027F76-359E-E244-94DD-4662CB4B9766}" type="pres">
      <dgm:prSet presAssocID="{A410BDED-0FD8-B549-97EA-4949E6CDE71B}" presName="diagram" presStyleCnt="0">
        <dgm:presLayoutVars>
          <dgm:dir/>
          <dgm:resizeHandles val="exact"/>
        </dgm:presLayoutVars>
      </dgm:prSet>
      <dgm:spPr/>
    </dgm:pt>
    <dgm:pt modelId="{9B0C482E-4331-6F4D-AD27-28C4A6AD5265}" type="pres">
      <dgm:prSet presAssocID="{356D1BD9-2EEE-1D42-8C24-4C0DD26A3B19}" presName="arrow" presStyleLbl="node1" presStyleIdx="0" presStyleCnt="2" custScaleX="114102" custRadScaleRad="72775" custRadScaleInc="160">
        <dgm:presLayoutVars>
          <dgm:bulletEnabled val="1"/>
        </dgm:presLayoutVars>
      </dgm:prSet>
      <dgm:spPr/>
    </dgm:pt>
    <dgm:pt modelId="{5557D13F-FEC3-AB4E-9B1E-73D61DC65E0D}" type="pres">
      <dgm:prSet presAssocID="{F2457241-6BCA-9C43-AB7A-A697C7779239}" presName="arrow" presStyleLbl="node1" presStyleIdx="1" presStyleCnt="2" custScaleX="23229" custScaleY="93449" custRadScaleRad="51081" custRadScaleInc="133">
        <dgm:presLayoutVars>
          <dgm:bulletEnabled val="1"/>
        </dgm:presLayoutVars>
      </dgm:prSet>
      <dgm:spPr/>
    </dgm:pt>
  </dgm:ptLst>
  <dgm:cxnLst>
    <dgm:cxn modelId="{0580A19F-6E55-6E4A-B954-23D03721EA7F}" srcId="{A410BDED-0FD8-B549-97EA-4949E6CDE71B}" destId="{F2457241-6BCA-9C43-AB7A-A697C7779239}" srcOrd="1" destOrd="0" parTransId="{2EB7801F-E6B7-4A42-A549-C1C023562936}" sibTransId="{12689362-2DE0-B641-AD37-A785649DFE02}"/>
    <dgm:cxn modelId="{42F38343-241F-4FD8-ABB0-D0EA361DB013}" type="presOf" srcId="{A410BDED-0FD8-B549-97EA-4949E6CDE71B}" destId="{33027F76-359E-E244-94DD-4662CB4B9766}" srcOrd="0" destOrd="0" presId="urn:microsoft.com/office/officeart/2005/8/layout/arrow5"/>
    <dgm:cxn modelId="{68D1F481-EE47-9342-9895-D0DEAFA316FA}" srcId="{A410BDED-0FD8-B549-97EA-4949E6CDE71B}" destId="{356D1BD9-2EEE-1D42-8C24-4C0DD26A3B19}" srcOrd="0" destOrd="0" parTransId="{B28626AA-1D02-2B49-8E18-327EA6685ADA}" sibTransId="{5563C29A-9908-AA46-A5AA-176EEDABDF4A}"/>
    <dgm:cxn modelId="{048CA18E-E941-4DE3-82F3-A4EB186B5E58}" type="presOf" srcId="{F2457241-6BCA-9C43-AB7A-A697C7779239}" destId="{5557D13F-FEC3-AB4E-9B1E-73D61DC65E0D}" srcOrd="0" destOrd="0" presId="urn:microsoft.com/office/officeart/2005/8/layout/arrow5"/>
    <dgm:cxn modelId="{BA8B2CF1-A7EE-4719-9455-765531124F37}" type="presOf" srcId="{356D1BD9-2EEE-1D42-8C24-4C0DD26A3B19}" destId="{9B0C482E-4331-6F4D-AD27-28C4A6AD5265}" srcOrd="0" destOrd="0" presId="urn:microsoft.com/office/officeart/2005/8/layout/arrow5"/>
    <dgm:cxn modelId="{A83B27B4-F3DF-4160-ACB0-C7D18C2ED834}" type="presParOf" srcId="{33027F76-359E-E244-94DD-4662CB4B9766}" destId="{9B0C482E-4331-6F4D-AD27-28C4A6AD5265}" srcOrd="0" destOrd="0" presId="urn:microsoft.com/office/officeart/2005/8/layout/arrow5"/>
    <dgm:cxn modelId="{82FFD971-9ACB-45EC-A733-8D3D43281B62}" type="presParOf" srcId="{33027F76-359E-E244-94DD-4662CB4B9766}" destId="{5557D13F-FEC3-AB4E-9B1E-73D61DC65E0D}"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10BDED-0FD8-B549-97EA-4949E6CDE71B}" type="doc">
      <dgm:prSet loTypeId="urn:microsoft.com/office/officeart/2005/8/layout/arrow5" loCatId="relationship" qsTypeId="urn:microsoft.com/office/officeart/2005/8/quickstyle/simple4" qsCatId="simple" csTypeId="urn:microsoft.com/office/officeart/2005/8/colors/accent2_2" csCatId="accent2" phldr="1"/>
      <dgm:spPr/>
      <dgm:t>
        <a:bodyPr/>
        <a:lstStyle/>
        <a:p>
          <a:endParaRPr lang="en-US"/>
        </a:p>
      </dgm:t>
    </dgm:pt>
    <dgm:pt modelId="{356D1BD9-2EEE-1D42-8C24-4C0DD26A3B19}">
      <dgm:prSet phldrT="[Text]"/>
      <dgm:spPr>
        <a:solidFill>
          <a:schemeClr val="accent1"/>
        </a:solidFill>
      </dgm:spPr>
      <dgm:t>
        <a:bodyPr/>
        <a:lstStyle/>
        <a:p>
          <a:r>
            <a:rPr lang="en-US" dirty="0"/>
            <a:t>Managed Care Organization</a:t>
          </a:r>
        </a:p>
      </dgm:t>
    </dgm:pt>
    <dgm:pt modelId="{B28626AA-1D02-2B49-8E18-327EA6685ADA}" type="parTrans" cxnId="{68D1F481-EE47-9342-9895-D0DEAFA316FA}">
      <dgm:prSet/>
      <dgm:spPr/>
      <dgm:t>
        <a:bodyPr/>
        <a:lstStyle/>
        <a:p>
          <a:endParaRPr lang="en-US"/>
        </a:p>
      </dgm:t>
    </dgm:pt>
    <dgm:pt modelId="{5563C29A-9908-AA46-A5AA-176EEDABDF4A}" type="sibTrans" cxnId="{68D1F481-EE47-9342-9895-D0DEAFA316FA}">
      <dgm:prSet/>
      <dgm:spPr/>
      <dgm:t>
        <a:bodyPr/>
        <a:lstStyle/>
        <a:p>
          <a:endParaRPr lang="en-US"/>
        </a:p>
      </dgm:t>
    </dgm:pt>
    <dgm:pt modelId="{F2457241-6BCA-9C43-AB7A-A697C7779239}">
      <dgm:prSet phldrT="[Text]"/>
      <dgm:spPr>
        <a:solidFill>
          <a:schemeClr val="tx2"/>
        </a:solidFill>
      </dgm:spPr>
      <dgm:t>
        <a:bodyPr/>
        <a:lstStyle/>
        <a:p>
          <a:r>
            <a:rPr lang="en-US" dirty="0"/>
            <a:t>Health Center</a:t>
          </a:r>
        </a:p>
      </dgm:t>
    </dgm:pt>
    <dgm:pt modelId="{12689362-2DE0-B641-AD37-A785649DFE02}" type="sibTrans" cxnId="{0580A19F-6E55-6E4A-B954-23D03721EA7F}">
      <dgm:prSet/>
      <dgm:spPr/>
      <dgm:t>
        <a:bodyPr/>
        <a:lstStyle/>
        <a:p>
          <a:endParaRPr lang="en-US"/>
        </a:p>
      </dgm:t>
    </dgm:pt>
    <dgm:pt modelId="{2EB7801F-E6B7-4A42-A549-C1C023562936}" type="parTrans" cxnId="{0580A19F-6E55-6E4A-B954-23D03721EA7F}">
      <dgm:prSet/>
      <dgm:spPr/>
      <dgm:t>
        <a:bodyPr/>
        <a:lstStyle/>
        <a:p>
          <a:endParaRPr lang="en-US"/>
        </a:p>
      </dgm:t>
    </dgm:pt>
    <dgm:pt modelId="{33027F76-359E-E244-94DD-4662CB4B9766}" type="pres">
      <dgm:prSet presAssocID="{A410BDED-0FD8-B549-97EA-4949E6CDE71B}" presName="diagram" presStyleCnt="0">
        <dgm:presLayoutVars>
          <dgm:dir/>
          <dgm:resizeHandles val="exact"/>
        </dgm:presLayoutVars>
      </dgm:prSet>
      <dgm:spPr/>
    </dgm:pt>
    <dgm:pt modelId="{9B0C482E-4331-6F4D-AD27-28C4A6AD5265}" type="pres">
      <dgm:prSet presAssocID="{356D1BD9-2EEE-1D42-8C24-4C0DD26A3B19}" presName="arrow" presStyleLbl="node1" presStyleIdx="0" presStyleCnt="2" custScaleX="71077" custScaleY="100060" custRadScaleRad="121968" custRadScaleInc="255">
        <dgm:presLayoutVars>
          <dgm:bulletEnabled val="1"/>
        </dgm:presLayoutVars>
      </dgm:prSet>
      <dgm:spPr/>
    </dgm:pt>
    <dgm:pt modelId="{5557D13F-FEC3-AB4E-9B1E-73D61DC65E0D}" type="pres">
      <dgm:prSet presAssocID="{F2457241-6BCA-9C43-AB7A-A697C7779239}" presName="arrow" presStyleLbl="node1" presStyleIdx="1" presStyleCnt="2" custScaleX="67357" custScaleY="91301" custRadScaleRad="90371" custRadScaleInc="395">
        <dgm:presLayoutVars>
          <dgm:bulletEnabled val="1"/>
        </dgm:presLayoutVars>
      </dgm:prSet>
      <dgm:spPr/>
    </dgm:pt>
  </dgm:ptLst>
  <dgm:cxnLst>
    <dgm:cxn modelId="{0580A19F-6E55-6E4A-B954-23D03721EA7F}" srcId="{A410BDED-0FD8-B549-97EA-4949E6CDE71B}" destId="{F2457241-6BCA-9C43-AB7A-A697C7779239}" srcOrd="1" destOrd="0" parTransId="{2EB7801F-E6B7-4A42-A549-C1C023562936}" sibTransId="{12689362-2DE0-B641-AD37-A785649DFE02}"/>
    <dgm:cxn modelId="{E8B607FD-1F93-4E75-8CD9-2CBCCA8A67EE}" type="presOf" srcId="{A410BDED-0FD8-B549-97EA-4949E6CDE71B}" destId="{33027F76-359E-E244-94DD-4662CB4B9766}" srcOrd="0" destOrd="0" presId="urn:microsoft.com/office/officeart/2005/8/layout/arrow5"/>
    <dgm:cxn modelId="{68D1F481-EE47-9342-9895-D0DEAFA316FA}" srcId="{A410BDED-0FD8-B549-97EA-4949E6CDE71B}" destId="{356D1BD9-2EEE-1D42-8C24-4C0DD26A3B19}" srcOrd="0" destOrd="0" parTransId="{B28626AA-1D02-2B49-8E18-327EA6685ADA}" sibTransId="{5563C29A-9908-AA46-A5AA-176EEDABDF4A}"/>
    <dgm:cxn modelId="{D1752084-FA44-4C2C-B040-CDC87DAF92FB}" type="presOf" srcId="{F2457241-6BCA-9C43-AB7A-A697C7779239}" destId="{5557D13F-FEC3-AB4E-9B1E-73D61DC65E0D}" srcOrd="0" destOrd="0" presId="urn:microsoft.com/office/officeart/2005/8/layout/arrow5"/>
    <dgm:cxn modelId="{15339DF1-1A5A-4369-AD93-76BD4F2B80D3}" type="presOf" srcId="{356D1BD9-2EEE-1D42-8C24-4C0DD26A3B19}" destId="{9B0C482E-4331-6F4D-AD27-28C4A6AD5265}" srcOrd="0" destOrd="0" presId="urn:microsoft.com/office/officeart/2005/8/layout/arrow5"/>
    <dgm:cxn modelId="{3DD627FE-1766-4BE6-8E92-B3227B6AE7C6}" type="presParOf" srcId="{33027F76-359E-E244-94DD-4662CB4B9766}" destId="{9B0C482E-4331-6F4D-AD27-28C4A6AD5265}" srcOrd="0" destOrd="0" presId="urn:microsoft.com/office/officeart/2005/8/layout/arrow5"/>
    <dgm:cxn modelId="{32029DBB-DFE0-4ECA-81AB-ABCE517E873B}" type="presParOf" srcId="{33027F76-359E-E244-94DD-4662CB4B9766}" destId="{5557D13F-FEC3-AB4E-9B1E-73D61DC65E0D}" srcOrd="1" destOrd="0" presId="urn:microsoft.com/office/officeart/2005/8/layout/arrow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87D77C-54BB-4538-81E4-1882824641D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34306CBD-FABE-4A3D-A149-EFB317917025}">
      <dgm:prSet phldrT="[Text]"/>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Assess Leverage</a:t>
          </a:r>
        </a:p>
      </dgm:t>
    </dgm:pt>
    <dgm:pt modelId="{E477E3D7-D141-4E0E-954B-A588D8A22A1F}" type="parTrans" cxnId="{76073542-66E2-489F-A959-9D8DE2CA2C10}">
      <dgm:prSet/>
      <dgm:spPr/>
      <dgm:t>
        <a:bodyPr/>
        <a:lstStyle/>
        <a:p>
          <a:endParaRPr lang="en-US"/>
        </a:p>
      </dgm:t>
    </dgm:pt>
    <dgm:pt modelId="{9467E1DD-10D9-49A8-A4EA-50B606E595F4}" type="sibTrans" cxnId="{76073542-66E2-489F-A959-9D8DE2CA2C10}">
      <dgm:prSet/>
      <dgm:spPr>
        <a:solidFill>
          <a:schemeClr val="tx2"/>
        </a:solidFill>
      </dgm:spPr>
      <dgm:t>
        <a:bodyPr/>
        <a:lstStyle/>
        <a:p>
          <a:endParaRPr lang="en-US" dirty="0"/>
        </a:p>
      </dgm:t>
    </dgm:pt>
    <dgm:pt modelId="{FF7502B2-D3D5-4BAF-A3BF-166CD231F593}">
      <dgm:prSet phldrT="[Text]"/>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Compete Based on Value</a:t>
          </a:r>
        </a:p>
      </dgm:t>
    </dgm:pt>
    <dgm:pt modelId="{67708889-7C96-4A81-81D3-F5FCD7A8FFFC}" type="parTrans" cxnId="{65E57BE0-E168-44D0-814C-35EC6CFFD190}">
      <dgm:prSet/>
      <dgm:spPr/>
      <dgm:t>
        <a:bodyPr/>
        <a:lstStyle/>
        <a:p>
          <a:endParaRPr lang="en-US"/>
        </a:p>
      </dgm:t>
    </dgm:pt>
    <dgm:pt modelId="{96192EF7-8FDF-4E2B-89A4-706B8D677A07}" type="sibTrans" cxnId="{65E57BE0-E168-44D0-814C-35EC6CFFD190}">
      <dgm:prSet/>
      <dgm:spPr>
        <a:solidFill>
          <a:schemeClr val="tx2"/>
        </a:solidFill>
      </dgm:spPr>
      <dgm:t>
        <a:bodyPr/>
        <a:lstStyle/>
        <a:p>
          <a:endParaRPr lang="en-US" dirty="0"/>
        </a:p>
      </dgm:t>
    </dgm:pt>
    <dgm:pt modelId="{9FC49D3D-4EF9-4839-B898-87476426B7E3}">
      <dgm:prSet phldrT="[Text]"/>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Increase Leverage or Value</a:t>
          </a:r>
        </a:p>
      </dgm:t>
    </dgm:pt>
    <dgm:pt modelId="{1F323C91-B41B-4731-A3DD-4FC02351B159}" type="parTrans" cxnId="{F26607E2-83DC-41F1-B6DC-1E704ABAF592}">
      <dgm:prSet/>
      <dgm:spPr/>
      <dgm:t>
        <a:bodyPr/>
        <a:lstStyle/>
        <a:p>
          <a:endParaRPr lang="en-US"/>
        </a:p>
      </dgm:t>
    </dgm:pt>
    <dgm:pt modelId="{60D6D0A5-6073-44E1-A729-C5D50D237A02}" type="sibTrans" cxnId="{F26607E2-83DC-41F1-B6DC-1E704ABAF592}">
      <dgm:prSet/>
      <dgm:spPr>
        <a:solidFill>
          <a:schemeClr val="tx2"/>
        </a:solidFill>
      </dgm:spPr>
      <dgm:t>
        <a:bodyPr/>
        <a:lstStyle/>
        <a:p>
          <a:endParaRPr lang="en-US" dirty="0"/>
        </a:p>
      </dgm:t>
    </dgm:pt>
    <dgm:pt modelId="{9855C155-1FE0-4C79-BA64-2EC9303DD7E8}" type="pres">
      <dgm:prSet presAssocID="{3D87D77C-54BB-4538-81E4-1882824641DC}" presName="cycle" presStyleCnt="0">
        <dgm:presLayoutVars>
          <dgm:dir/>
          <dgm:resizeHandles val="exact"/>
        </dgm:presLayoutVars>
      </dgm:prSet>
      <dgm:spPr/>
    </dgm:pt>
    <dgm:pt modelId="{623C1917-90CB-4DAD-8F9D-C35852F94B44}" type="pres">
      <dgm:prSet presAssocID="{34306CBD-FABE-4A3D-A149-EFB317917025}" presName="node" presStyleLbl="node1" presStyleIdx="0" presStyleCnt="3">
        <dgm:presLayoutVars>
          <dgm:bulletEnabled val="1"/>
        </dgm:presLayoutVars>
      </dgm:prSet>
      <dgm:spPr/>
    </dgm:pt>
    <dgm:pt modelId="{74247F3D-A489-4D58-8FD5-5EA01CBB144C}" type="pres">
      <dgm:prSet presAssocID="{9467E1DD-10D9-49A8-A4EA-50B606E595F4}" presName="sibTrans" presStyleLbl="sibTrans2D1" presStyleIdx="0" presStyleCnt="3"/>
      <dgm:spPr/>
    </dgm:pt>
    <dgm:pt modelId="{02C8CCCA-C78E-4A55-9B32-017082A545D9}" type="pres">
      <dgm:prSet presAssocID="{9467E1DD-10D9-49A8-A4EA-50B606E595F4}" presName="connectorText" presStyleLbl="sibTrans2D1" presStyleIdx="0" presStyleCnt="3"/>
      <dgm:spPr/>
    </dgm:pt>
    <dgm:pt modelId="{A5281F64-3A67-4F43-AD8D-1A23E81B6F2E}" type="pres">
      <dgm:prSet presAssocID="{FF7502B2-D3D5-4BAF-A3BF-166CD231F593}" presName="node" presStyleLbl="node1" presStyleIdx="1" presStyleCnt="3">
        <dgm:presLayoutVars>
          <dgm:bulletEnabled val="1"/>
        </dgm:presLayoutVars>
      </dgm:prSet>
      <dgm:spPr/>
    </dgm:pt>
    <dgm:pt modelId="{EA98E11D-29B2-48A8-A16A-95A1EB588D69}" type="pres">
      <dgm:prSet presAssocID="{96192EF7-8FDF-4E2B-89A4-706B8D677A07}" presName="sibTrans" presStyleLbl="sibTrans2D1" presStyleIdx="1" presStyleCnt="3"/>
      <dgm:spPr/>
    </dgm:pt>
    <dgm:pt modelId="{99FF9F3E-EB2C-4369-95E0-DD87E2E2B18F}" type="pres">
      <dgm:prSet presAssocID="{96192EF7-8FDF-4E2B-89A4-706B8D677A07}" presName="connectorText" presStyleLbl="sibTrans2D1" presStyleIdx="1" presStyleCnt="3"/>
      <dgm:spPr/>
    </dgm:pt>
    <dgm:pt modelId="{7B99AEC3-EFA3-40D3-A5ED-BB35556A4B8C}" type="pres">
      <dgm:prSet presAssocID="{9FC49D3D-4EF9-4839-B898-87476426B7E3}" presName="node" presStyleLbl="node1" presStyleIdx="2" presStyleCnt="3">
        <dgm:presLayoutVars>
          <dgm:bulletEnabled val="1"/>
        </dgm:presLayoutVars>
      </dgm:prSet>
      <dgm:spPr/>
    </dgm:pt>
    <dgm:pt modelId="{34324D4E-6AF6-404F-9FEE-BF1100DB5702}" type="pres">
      <dgm:prSet presAssocID="{60D6D0A5-6073-44E1-A729-C5D50D237A02}" presName="sibTrans" presStyleLbl="sibTrans2D1" presStyleIdx="2" presStyleCnt="3"/>
      <dgm:spPr/>
    </dgm:pt>
    <dgm:pt modelId="{FC886420-3C1C-4757-ABCA-983408A9781A}" type="pres">
      <dgm:prSet presAssocID="{60D6D0A5-6073-44E1-A729-C5D50D237A02}" presName="connectorText" presStyleLbl="sibTrans2D1" presStyleIdx="2" presStyleCnt="3"/>
      <dgm:spPr/>
    </dgm:pt>
  </dgm:ptLst>
  <dgm:cxnLst>
    <dgm:cxn modelId="{65E57BE0-E168-44D0-814C-35EC6CFFD190}" srcId="{3D87D77C-54BB-4538-81E4-1882824641DC}" destId="{FF7502B2-D3D5-4BAF-A3BF-166CD231F593}" srcOrd="1" destOrd="0" parTransId="{67708889-7C96-4A81-81D3-F5FCD7A8FFFC}" sibTransId="{96192EF7-8FDF-4E2B-89A4-706B8D677A07}"/>
    <dgm:cxn modelId="{7887BC72-7D4B-4E51-9AA7-3B7A807881CB}" type="presOf" srcId="{9467E1DD-10D9-49A8-A4EA-50B606E595F4}" destId="{74247F3D-A489-4D58-8FD5-5EA01CBB144C}" srcOrd="0" destOrd="0" presId="urn:microsoft.com/office/officeart/2005/8/layout/cycle2"/>
    <dgm:cxn modelId="{D75B74B3-1072-4B69-8E42-74535606C28F}" type="presOf" srcId="{96192EF7-8FDF-4E2B-89A4-706B8D677A07}" destId="{99FF9F3E-EB2C-4369-95E0-DD87E2E2B18F}" srcOrd="1" destOrd="0" presId="urn:microsoft.com/office/officeart/2005/8/layout/cycle2"/>
    <dgm:cxn modelId="{7CB19523-3569-47A9-869A-E07A02015327}" type="presOf" srcId="{3D87D77C-54BB-4538-81E4-1882824641DC}" destId="{9855C155-1FE0-4C79-BA64-2EC9303DD7E8}" srcOrd="0" destOrd="0" presId="urn:microsoft.com/office/officeart/2005/8/layout/cycle2"/>
    <dgm:cxn modelId="{5A34D182-8539-4899-878D-009B980CB972}" type="presOf" srcId="{9467E1DD-10D9-49A8-A4EA-50B606E595F4}" destId="{02C8CCCA-C78E-4A55-9B32-017082A545D9}" srcOrd="1" destOrd="0" presId="urn:microsoft.com/office/officeart/2005/8/layout/cycle2"/>
    <dgm:cxn modelId="{F26607E2-83DC-41F1-B6DC-1E704ABAF592}" srcId="{3D87D77C-54BB-4538-81E4-1882824641DC}" destId="{9FC49D3D-4EF9-4839-B898-87476426B7E3}" srcOrd="2" destOrd="0" parTransId="{1F323C91-B41B-4731-A3DD-4FC02351B159}" sibTransId="{60D6D0A5-6073-44E1-A729-C5D50D237A02}"/>
    <dgm:cxn modelId="{3B0471BA-6E87-4230-8FDC-1155915CC092}" type="presOf" srcId="{60D6D0A5-6073-44E1-A729-C5D50D237A02}" destId="{FC886420-3C1C-4757-ABCA-983408A9781A}" srcOrd="1" destOrd="0" presId="urn:microsoft.com/office/officeart/2005/8/layout/cycle2"/>
    <dgm:cxn modelId="{9818194B-E1F2-4AA9-B019-E2588B1B8B78}" type="presOf" srcId="{96192EF7-8FDF-4E2B-89A4-706B8D677A07}" destId="{EA98E11D-29B2-48A8-A16A-95A1EB588D69}" srcOrd="0" destOrd="0" presId="urn:microsoft.com/office/officeart/2005/8/layout/cycle2"/>
    <dgm:cxn modelId="{99509CD6-6321-49EF-9294-22876AD57C25}" type="presOf" srcId="{9FC49D3D-4EF9-4839-B898-87476426B7E3}" destId="{7B99AEC3-EFA3-40D3-A5ED-BB35556A4B8C}" srcOrd="0" destOrd="0" presId="urn:microsoft.com/office/officeart/2005/8/layout/cycle2"/>
    <dgm:cxn modelId="{0A98910A-0A36-45EA-997D-3017AE2421C8}" type="presOf" srcId="{FF7502B2-D3D5-4BAF-A3BF-166CD231F593}" destId="{A5281F64-3A67-4F43-AD8D-1A23E81B6F2E}" srcOrd="0" destOrd="0" presId="urn:microsoft.com/office/officeart/2005/8/layout/cycle2"/>
    <dgm:cxn modelId="{76073542-66E2-489F-A959-9D8DE2CA2C10}" srcId="{3D87D77C-54BB-4538-81E4-1882824641DC}" destId="{34306CBD-FABE-4A3D-A149-EFB317917025}" srcOrd="0" destOrd="0" parTransId="{E477E3D7-D141-4E0E-954B-A588D8A22A1F}" sibTransId="{9467E1DD-10D9-49A8-A4EA-50B606E595F4}"/>
    <dgm:cxn modelId="{F7A9AB2B-720A-4AB2-B97A-1654D7B59CA5}" type="presOf" srcId="{60D6D0A5-6073-44E1-A729-C5D50D237A02}" destId="{34324D4E-6AF6-404F-9FEE-BF1100DB5702}" srcOrd="0" destOrd="0" presId="urn:microsoft.com/office/officeart/2005/8/layout/cycle2"/>
    <dgm:cxn modelId="{7F2A969E-F5FD-4090-A289-AE9424A980BC}" type="presOf" srcId="{34306CBD-FABE-4A3D-A149-EFB317917025}" destId="{623C1917-90CB-4DAD-8F9D-C35852F94B44}" srcOrd="0" destOrd="0" presId="urn:microsoft.com/office/officeart/2005/8/layout/cycle2"/>
    <dgm:cxn modelId="{82BB64D4-F0EF-4920-A587-90D949146454}" type="presParOf" srcId="{9855C155-1FE0-4C79-BA64-2EC9303DD7E8}" destId="{623C1917-90CB-4DAD-8F9D-C35852F94B44}" srcOrd="0" destOrd="0" presId="urn:microsoft.com/office/officeart/2005/8/layout/cycle2"/>
    <dgm:cxn modelId="{0FF60D07-7466-4213-B791-C60165CE5A0E}" type="presParOf" srcId="{9855C155-1FE0-4C79-BA64-2EC9303DD7E8}" destId="{74247F3D-A489-4D58-8FD5-5EA01CBB144C}" srcOrd="1" destOrd="0" presId="urn:microsoft.com/office/officeart/2005/8/layout/cycle2"/>
    <dgm:cxn modelId="{37F384B9-7FB1-4D62-BDE2-4CA9738FB518}" type="presParOf" srcId="{74247F3D-A489-4D58-8FD5-5EA01CBB144C}" destId="{02C8CCCA-C78E-4A55-9B32-017082A545D9}" srcOrd="0" destOrd="0" presId="urn:microsoft.com/office/officeart/2005/8/layout/cycle2"/>
    <dgm:cxn modelId="{70975233-772E-42EA-971A-18B5A2C0E447}" type="presParOf" srcId="{9855C155-1FE0-4C79-BA64-2EC9303DD7E8}" destId="{A5281F64-3A67-4F43-AD8D-1A23E81B6F2E}" srcOrd="2" destOrd="0" presId="urn:microsoft.com/office/officeart/2005/8/layout/cycle2"/>
    <dgm:cxn modelId="{9E35B0B1-033C-4083-AD17-62C3CBBA0304}" type="presParOf" srcId="{9855C155-1FE0-4C79-BA64-2EC9303DD7E8}" destId="{EA98E11D-29B2-48A8-A16A-95A1EB588D69}" srcOrd="3" destOrd="0" presId="urn:microsoft.com/office/officeart/2005/8/layout/cycle2"/>
    <dgm:cxn modelId="{275AE1AE-BEB3-4A52-8D65-5CEFCBA3040A}" type="presParOf" srcId="{EA98E11D-29B2-48A8-A16A-95A1EB588D69}" destId="{99FF9F3E-EB2C-4369-95E0-DD87E2E2B18F}" srcOrd="0" destOrd="0" presId="urn:microsoft.com/office/officeart/2005/8/layout/cycle2"/>
    <dgm:cxn modelId="{6FD069DE-350F-4EF9-9627-87D00C9AA382}" type="presParOf" srcId="{9855C155-1FE0-4C79-BA64-2EC9303DD7E8}" destId="{7B99AEC3-EFA3-40D3-A5ED-BB35556A4B8C}" srcOrd="4" destOrd="0" presId="urn:microsoft.com/office/officeart/2005/8/layout/cycle2"/>
    <dgm:cxn modelId="{BE0A5F28-CAF4-4161-81AE-ACFB4DB6F97A}" type="presParOf" srcId="{9855C155-1FE0-4C79-BA64-2EC9303DD7E8}" destId="{34324D4E-6AF6-404F-9FEE-BF1100DB5702}" srcOrd="5" destOrd="0" presId="urn:microsoft.com/office/officeart/2005/8/layout/cycle2"/>
    <dgm:cxn modelId="{98CAD62E-B0C0-43FC-8BA0-8E4A97A133CB}" type="presParOf" srcId="{34324D4E-6AF6-404F-9FEE-BF1100DB5702}" destId="{FC886420-3C1C-4757-ABCA-983408A9781A}"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9B2FBF-C1B2-C14E-85EE-1778222E1FD6}" type="doc">
      <dgm:prSet loTypeId="urn:microsoft.com/office/officeart/2005/8/layout/hProcess9" loCatId="process" qsTypeId="urn:microsoft.com/office/officeart/2005/8/quickstyle/simple1" qsCatId="simple" csTypeId="urn:microsoft.com/office/officeart/2005/8/colors/accent1_2" csCatId="accent1" phldr="1"/>
      <dgm:spPr/>
    </dgm:pt>
    <dgm:pt modelId="{43C5DA85-363B-D74B-9CA0-0733ABD0DFDC}">
      <dgm:prSet phldrT="[Text]"/>
      <dgm:spPr/>
      <dgm:t>
        <a:bodyPr/>
        <a:lstStyle/>
        <a:p>
          <a:r>
            <a:rPr lang="en-US" dirty="0"/>
            <a:t>Identify Value</a:t>
          </a:r>
        </a:p>
      </dgm:t>
    </dgm:pt>
    <dgm:pt modelId="{F068FF07-3C68-464E-8DB5-D31651ED7A17}" type="parTrans" cxnId="{D5B16A4D-0585-1C4C-87D6-24E87756AA54}">
      <dgm:prSet/>
      <dgm:spPr/>
      <dgm:t>
        <a:bodyPr/>
        <a:lstStyle/>
        <a:p>
          <a:endParaRPr lang="en-US"/>
        </a:p>
      </dgm:t>
    </dgm:pt>
    <dgm:pt modelId="{16A6F761-FDF6-0D43-AF4C-45BA548C4EF7}" type="sibTrans" cxnId="{D5B16A4D-0585-1C4C-87D6-24E87756AA54}">
      <dgm:prSet/>
      <dgm:spPr/>
      <dgm:t>
        <a:bodyPr/>
        <a:lstStyle/>
        <a:p>
          <a:endParaRPr lang="en-US"/>
        </a:p>
      </dgm:t>
    </dgm:pt>
    <dgm:pt modelId="{0DC91F2A-14F6-BF4F-9F83-04B7D7C267F7}">
      <dgm:prSet phldrT="[Text]"/>
      <dgm:spPr/>
      <dgm:t>
        <a:bodyPr/>
        <a:lstStyle/>
        <a:p>
          <a:r>
            <a:rPr lang="en-US" dirty="0"/>
            <a:t>Assess Value</a:t>
          </a:r>
        </a:p>
      </dgm:t>
    </dgm:pt>
    <dgm:pt modelId="{32726A82-8936-A44F-94B4-B4A44B4B3676}" type="parTrans" cxnId="{A08D4918-6687-2F44-B7EC-8814974FA3EB}">
      <dgm:prSet/>
      <dgm:spPr/>
      <dgm:t>
        <a:bodyPr/>
        <a:lstStyle/>
        <a:p>
          <a:endParaRPr lang="en-US"/>
        </a:p>
      </dgm:t>
    </dgm:pt>
    <dgm:pt modelId="{98291F8D-D2D9-3841-BF85-1DC3C801F961}" type="sibTrans" cxnId="{A08D4918-6687-2F44-B7EC-8814974FA3EB}">
      <dgm:prSet/>
      <dgm:spPr/>
      <dgm:t>
        <a:bodyPr/>
        <a:lstStyle/>
        <a:p>
          <a:endParaRPr lang="en-US"/>
        </a:p>
      </dgm:t>
    </dgm:pt>
    <dgm:pt modelId="{4671BC7E-1F2D-564F-8489-DB3FC3974BEE}">
      <dgm:prSet phldrT="[Text]"/>
      <dgm:spPr/>
      <dgm:t>
        <a:bodyPr/>
        <a:lstStyle/>
        <a:p>
          <a:r>
            <a:rPr lang="en-US" dirty="0"/>
            <a:t>Communicate Value</a:t>
          </a:r>
        </a:p>
      </dgm:t>
    </dgm:pt>
    <dgm:pt modelId="{F5966F6C-177D-B74B-B7A6-B2D029C76C02}" type="parTrans" cxnId="{84895F8F-FB3F-4B4D-9A4E-B77CD20372FB}">
      <dgm:prSet/>
      <dgm:spPr/>
      <dgm:t>
        <a:bodyPr/>
        <a:lstStyle/>
        <a:p>
          <a:endParaRPr lang="en-US"/>
        </a:p>
      </dgm:t>
    </dgm:pt>
    <dgm:pt modelId="{E412B3B4-FA82-0D45-854A-40FEE09D5423}" type="sibTrans" cxnId="{84895F8F-FB3F-4B4D-9A4E-B77CD20372FB}">
      <dgm:prSet/>
      <dgm:spPr/>
      <dgm:t>
        <a:bodyPr/>
        <a:lstStyle/>
        <a:p>
          <a:endParaRPr lang="en-US"/>
        </a:p>
      </dgm:t>
    </dgm:pt>
    <dgm:pt modelId="{5FFFFA4E-ED95-4B9A-ACDF-9F8CDB1D8548}" type="pres">
      <dgm:prSet presAssocID="{CA9B2FBF-C1B2-C14E-85EE-1778222E1FD6}" presName="CompostProcess" presStyleCnt="0">
        <dgm:presLayoutVars>
          <dgm:dir/>
          <dgm:resizeHandles val="exact"/>
        </dgm:presLayoutVars>
      </dgm:prSet>
      <dgm:spPr/>
    </dgm:pt>
    <dgm:pt modelId="{EC1A2B49-66A7-4996-869A-D11A1A6D4D8E}" type="pres">
      <dgm:prSet presAssocID="{CA9B2FBF-C1B2-C14E-85EE-1778222E1FD6}" presName="arrow" presStyleLbl="bgShp" presStyleIdx="0" presStyleCnt="1"/>
      <dgm:spPr/>
    </dgm:pt>
    <dgm:pt modelId="{5CDC053A-F8B7-4C92-B1CD-BD14A844E1E3}" type="pres">
      <dgm:prSet presAssocID="{CA9B2FBF-C1B2-C14E-85EE-1778222E1FD6}" presName="linearProcess" presStyleCnt="0"/>
      <dgm:spPr/>
    </dgm:pt>
    <dgm:pt modelId="{48AC21D6-39B5-410B-8F3B-4964D5479982}" type="pres">
      <dgm:prSet presAssocID="{43C5DA85-363B-D74B-9CA0-0733ABD0DFDC}" presName="textNode" presStyleLbl="node1" presStyleIdx="0" presStyleCnt="3">
        <dgm:presLayoutVars>
          <dgm:bulletEnabled val="1"/>
        </dgm:presLayoutVars>
      </dgm:prSet>
      <dgm:spPr/>
    </dgm:pt>
    <dgm:pt modelId="{56D9FE5E-4452-4FBE-873F-13EC99D06D8A}" type="pres">
      <dgm:prSet presAssocID="{16A6F761-FDF6-0D43-AF4C-45BA548C4EF7}" presName="sibTrans" presStyleCnt="0"/>
      <dgm:spPr/>
    </dgm:pt>
    <dgm:pt modelId="{AAA40B44-AFDB-439A-A695-7DFA079C46AA}" type="pres">
      <dgm:prSet presAssocID="{0DC91F2A-14F6-BF4F-9F83-04B7D7C267F7}" presName="textNode" presStyleLbl="node1" presStyleIdx="1" presStyleCnt="3">
        <dgm:presLayoutVars>
          <dgm:bulletEnabled val="1"/>
        </dgm:presLayoutVars>
      </dgm:prSet>
      <dgm:spPr/>
    </dgm:pt>
    <dgm:pt modelId="{1387350C-1CB9-460E-A774-BF1F8C7D4EC9}" type="pres">
      <dgm:prSet presAssocID="{98291F8D-D2D9-3841-BF85-1DC3C801F961}" presName="sibTrans" presStyleCnt="0"/>
      <dgm:spPr/>
    </dgm:pt>
    <dgm:pt modelId="{9D7D8ACB-0998-460B-BD83-D30CEA24B857}" type="pres">
      <dgm:prSet presAssocID="{4671BC7E-1F2D-564F-8489-DB3FC3974BEE}" presName="textNode" presStyleLbl="node1" presStyleIdx="2" presStyleCnt="3">
        <dgm:presLayoutVars>
          <dgm:bulletEnabled val="1"/>
        </dgm:presLayoutVars>
      </dgm:prSet>
      <dgm:spPr/>
    </dgm:pt>
  </dgm:ptLst>
  <dgm:cxnLst>
    <dgm:cxn modelId="{A08D4918-6687-2F44-B7EC-8814974FA3EB}" srcId="{CA9B2FBF-C1B2-C14E-85EE-1778222E1FD6}" destId="{0DC91F2A-14F6-BF4F-9F83-04B7D7C267F7}" srcOrd="1" destOrd="0" parTransId="{32726A82-8936-A44F-94B4-B4A44B4B3676}" sibTransId="{98291F8D-D2D9-3841-BF85-1DC3C801F961}"/>
    <dgm:cxn modelId="{AEE1680B-A44F-4166-8A14-62959227EB0C}" type="presOf" srcId="{0DC91F2A-14F6-BF4F-9F83-04B7D7C267F7}" destId="{AAA40B44-AFDB-439A-A695-7DFA079C46AA}" srcOrd="0" destOrd="0" presId="urn:microsoft.com/office/officeart/2005/8/layout/hProcess9"/>
    <dgm:cxn modelId="{B5425152-A6EC-4328-80EA-60237FA0D968}" type="presOf" srcId="{4671BC7E-1F2D-564F-8489-DB3FC3974BEE}" destId="{9D7D8ACB-0998-460B-BD83-D30CEA24B857}" srcOrd="0" destOrd="0" presId="urn:microsoft.com/office/officeart/2005/8/layout/hProcess9"/>
    <dgm:cxn modelId="{54A7D2E8-48B1-4EE5-97B7-8A5FD19C9A9F}" type="presOf" srcId="{CA9B2FBF-C1B2-C14E-85EE-1778222E1FD6}" destId="{5FFFFA4E-ED95-4B9A-ACDF-9F8CDB1D8548}" srcOrd="0" destOrd="0" presId="urn:microsoft.com/office/officeart/2005/8/layout/hProcess9"/>
    <dgm:cxn modelId="{84895F8F-FB3F-4B4D-9A4E-B77CD20372FB}" srcId="{CA9B2FBF-C1B2-C14E-85EE-1778222E1FD6}" destId="{4671BC7E-1F2D-564F-8489-DB3FC3974BEE}" srcOrd="2" destOrd="0" parTransId="{F5966F6C-177D-B74B-B7A6-B2D029C76C02}" sibTransId="{E412B3B4-FA82-0D45-854A-40FEE09D5423}"/>
    <dgm:cxn modelId="{B82385C1-D922-478B-B376-48533E76A173}" type="presOf" srcId="{43C5DA85-363B-D74B-9CA0-0733ABD0DFDC}" destId="{48AC21D6-39B5-410B-8F3B-4964D5479982}" srcOrd="0" destOrd="0" presId="urn:microsoft.com/office/officeart/2005/8/layout/hProcess9"/>
    <dgm:cxn modelId="{D5B16A4D-0585-1C4C-87D6-24E87756AA54}" srcId="{CA9B2FBF-C1B2-C14E-85EE-1778222E1FD6}" destId="{43C5DA85-363B-D74B-9CA0-0733ABD0DFDC}" srcOrd="0" destOrd="0" parTransId="{F068FF07-3C68-464E-8DB5-D31651ED7A17}" sibTransId="{16A6F761-FDF6-0D43-AF4C-45BA548C4EF7}"/>
    <dgm:cxn modelId="{3FB24FBA-BF1C-45FA-92EA-8C9A28318B73}" type="presParOf" srcId="{5FFFFA4E-ED95-4B9A-ACDF-9F8CDB1D8548}" destId="{EC1A2B49-66A7-4996-869A-D11A1A6D4D8E}" srcOrd="0" destOrd="0" presId="urn:microsoft.com/office/officeart/2005/8/layout/hProcess9"/>
    <dgm:cxn modelId="{4543B6F7-1E59-4FC3-8D33-5C851C095B05}" type="presParOf" srcId="{5FFFFA4E-ED95-4B9A-ACDF-9F8CDB1D8548}" destId="{5CDC053A-F8B7-4C92-B1CD-BD14A844E1E3}" srcOrd="1" destOrd="0" presId="urn:microsoft.com/office/officeart/2005/8/layout/hProcess9"/>
    <dgm:cxn modelId="{2FE69A71-B451-4BAD-8532-31DCE8C32933}" type="presParOf" srcId="{5CDC053A-F8B7-4C92-B1CD-BD14A844E1E3}" destId="{48AC21D6-39B5-410B-8F3B-4964D5479982}" srcOrd="0" destOrd="0" presId="urn:microsoft.com/office/officeart/2005/8/layout/hProcess9"/>
    <dgm:cxn modelId="{7986D498-805F-4A05-B663-E0EE7ABEBF9F}" type="presParOf" srcId="{5CDC053A-F8B7-4C92-B1CD-BD14A844E1E3}" destId="{56D9FE5E-4452-4FBE-873F-13EC99D06D8A}" srcOrd="1" destOrd="0" presId="urn:microsoft.com/office/officeart/2005/8/layout/hProcess9"/>
    <dgm:cxn modelId="{BACF72E5-8F19-42D8-A56C-D73034C63BAC}" type="presParOf" srcId="{5CDC053A-F8B7-4C92-B1CD-BD14A844E1E3}" destId="{AAA40B44-AFDB-439A-A695-7DFA079C46AA}" srcOrd="2" destOrd="0" presId="urn:microsoft.com/office/officeart/2005/8/layout/hProcess9"/>
    <dgm:cxn modelId="{71E85F77-9560-415B-8AB1-4CD84BD54E9E}" type="presParOf" srcId="{5CDC053A-F8B7-4C92-B1CD-BD14A844E1E3}" destId="{1387350C-1CB9-460E-A774-BF1F8C7D4EC9}" srcOrd="3" destOrd="0" presId="urn:microsoft.com/office/officeart/2005/8/layout/hProcess9"/>
    <dgm:cxn modelId="{83D42C07-C302-48CA-B695-FDDDD2287C5C}" type="presParOf" srcId="{5CDC053A-F8B7-4C92-B1CD-BD14A844E1E3}" destId="{9D7D8ACB-0998-460B-BD83-D30CEA24B85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786FF9-6127-47FE-8413-20DFBFFB398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55F9C38-991F-432F-AE56-9158D3066CBC}">
      <dgm:prSet phldrT="[Text]"/>
      <dgm:spPr>
        <a:solidFill>
          <a:srgbClr val="FF0000"/>
        </a:solidFill>
        <a:ln>
          <a:solidFill>
            <a:srgbClr val="FF0000"/>
          </a:solidFill>
        </a:ln>
      </dgm:spPr>
      <dgm:t>
        <a:bodyPr/>
        <a:lstStyle/>
        <a:p>
          <a:r>
            <a:rPr lang="en-US" dirty="0"/>
            <a:t>RED</a:t>
          </a:r>
        </a:p>
      </dgm:t>
    </dgm:pt>
    <dgm:pt modelId="{D4659888-57E0-4170-9F1D-3DE03326A66B}" type="parTrans" cxnId="{764B634D-9733-41C5-ABB4-298FE41AF7BD}">
      <dgm:prSet/>
      <dgm:spPr/>
      <dgm:t>
        <a:bodyPr/>
        <a:lstStyle/>
        <a:p>
          <a:endParaRPr lang="en-US"/>
        </a:p>
      </dgm:t>
    </dgm:pt>
    <dgm:pt modelId="{2C009059-8B45-4F1C-9D91-98E494795660}" type="sibTrans" cxnId="{764B634D-9733-41C5-ABB4-298FE41AF7BD}">
      <dgm:prSet/>
      <dgm:spPr/>
      <dgm:t>
        <a:bodyPr/>
        <a:lstStyle/>
        <a:p>
          <a:endParaRPr lang="en-US"/>
        </a:p>
      </dgm:t>
    </dgm:pt>
    <dgm:pt modelId="{E7D8C890-AFA4-4CE8-86CE-4AB00D22F822}">
      <dgm:prSet phldrT="[Text]"/>
      <dgm:spPr>
        <a:solidFill>
          <a:schemeClr val="accent5">
            <a:lumMod val="20000"/>
            <a:lumOff val="80000"/>
            <a:alpha val="90000"/>
          </a:schemeClr>
        </a:solidFill>
        <a:ln>
          <a:solidFill>
            <a:srgbClr val="FF0000"/>
          </a:solidFill>
        </a:ln>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Critical issues that without addressing, health center cannot afford to proceed because the risks (not just financial) are unacceptable for the health center</a:t>
          </a:r>
          <a:endParaRPr lang="en-US" dirty="0"/>
        </a:p>
      </dgm:t>
    </dgm:pt>
    <dgm:pt modelId="{42180644-D0AA-411A-82F3-DAFDAC2E3339}" type="parTrans" cxnId="{87401A56-51B5-4D06-854D-0EC368C6C00D}">
      <dgm:prSet/>
      <dgm:spPr/>
      <dgm:t>
        <a:bodyPr/>
        <a:lstStyle/>
        <a:p>
          <a:endParaRPr lang="en-US"/>
        </a:p>
      </dgm:t>
    </dgm:pt>
    <dgm:pt modelId="{DAF01077-CB10-43E1-95BF-CB140490A3CD}" type="sibTrans" cxnId="{87401A56-51B5-4D06-854D-0EC368C6C00D}">
      <dgm:prSet/>
      <dgm:spPr/>
      <dgm:t>
        <a:bodyPr/>
        <a:lstStyle/>
        <a:p>
          <a:endParaRPr lang="en-US"/>
        </a:p>
      </dgm:t>
    </dgm:pt>
    <dgm:pt modelId="{C6FAED0C-E7ED-440A-AB36-C7719B956397}">
      <dgm:prSet phldrT="[Text]"/>
      <dgm:spPr>
        <a:solidFill>
          <a:srgbClr val="FFFF00"/>
        </a:solidFill>
        <a:ln>
          <a:solidFill>
            <a:srgbClr val="FFFF00"/>
          </a:solidFill>
        </a:ln>
      </dgm:spPr>
      <dgm:t>
        <a:bodyPr/>
        <a:lstStyle/>
        <a:p>
          <a:r>
            <a:rPr lang="en-US" dirty="0">
              <a:solidFill>
                <a:schemeClr val="tx1"/>
              </a:solidFill>
            </a:rPr>
            <a:t>YELLOW</a:t>
          </a:r>
        </a:p>
      </dgm:t>
    </dgm:pt>
    <dgm:pt modelId="{A9C4162C-ECDC-4898-949D-7A572640113B}" type="parTrans" cxnId="{23E85015-5E1B-46FF-BDEB-DF692E0BBAA0}">
      <dgm:prSet/>
      <dgm:spPr/>
      <dgm:t>
        <a:bodyPr/>
        <a:lstStyle/>
        <a:p>
          <a:endParaRPr lang="en-US"/>
        </a:p>
      </dgm:t>
    </dgm:pt>
    <dgm:pt modelId="{B9DFB9C7-7F7E-4482-A9F9-90BCB37A0279}" type="sibTrans" cxnId="{23E85015-5E1B-46FF-BDEB-DF692E0BBAA0}">
      <dgm:prSet/>
      <dgm:spPr/>
      <dgm:t>
        <a:bodyPr/>
        <a:lstStyle/>
        <a:p>
          <a:endParaRPr lang="en-US"/>
        </a:p>
      </dgm:t>
    </dgm:pt>
    <dgm:pt modelId="{581A8DCF-03A9-4815-8791-6010EBA11E41}">
      <dgm:prSet phldrT="[Text]"/>
      <dgm:spPr>
        <a:solidFill>
          <a:srgbClr val="FFFFCC">
            <a:alpha val="89804"/>
          </a:srgbClr>
        </a:solidFill>
        <a:ln>
          <a:solidFill>
            <a:srgbClr val="FFFF00"/>
          </a:solidFill>
        </a:ln>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Significant issues that should be addressed before proceeding because they create undesirable risks for the health center</a:t>
          </a:r>
          <a:endParaRPr lang="en-US" dirty="0"/>
        </a:p>
      </dgm:t>
    </dgm:pt>
    <dgm:pt modelId="{27DAC9B4-4134-49E6-B888-8D88DCC982F2}" type="parTrans" cxnId="{C364CBBE-6567-422B-A065-908BA9636151}">
      <dgm:prSet/>
      <dgm:spPr/>
      <dgm:t>
        <a:bodyPr/>
        <a:lstStyle/>
        <a:p>
          <a:endParaRPr lang="en-US"/>
        </a:p>
      </dgm:t>
    </dgm:pt>
    <dgm:pt modelId="{A92AAF6C-8BF7-4AC5-8850-5A3DFED231FC}" type="sibTrans" cxnId="{C364CBBE-6567-422B-A065-908BA9636151}">
      <dgm:prSet/>
      <dgm:spPr/>
      <dgm:t>
        <a:bodyPr/>
        <a:lstStyle/>
        <a:p>
          <a:endParaRPr lang="en-US"/>
        </a:p>
      </dgm:t>
    </dgm:pt>
    <dgm:pt modelId="{63373C27-BAA3-4A20-84E5-40CCC9BD7781}">
      <dgm:prSet phldrT="[Text]"/>
      <dgm:spPr>
        <a:solidFill>
          <a:srgbClr val="00B050"/>
        </a:solidFill>
        <a:ln>
          <a:solidFill>
            <a:srgbClr val="00B050"/>
          </a:solidFill>
        </a:ln>
      </dgm:spPr>
      <dgm:t>
        <a:bodyPr/>
        <a:lstStyle/>
        <a:p>
          <a:r>
            <a:rPr lang="en-US" dirty="0"/>
            <a:t>GREEN</a:t>
          </a:r>
        </a:p>
      </dgm:t>
    </dgm:pt>
    <dgm:pt modelId="{840D0E2C-9639-4ED7-BBC8-E7565914F55A}" type="parTrans" cxnId="{7E4D7678-2430-4577-AACB-8A0DA318A148}">
      <dgm:prSet/>
      <dgm:spPr/>
      <dgm:t>
        <a:bodyPr/>
        <a:lstStyle/>
        <a:p>
          <a:endParaRPr lang="en-US"/>
        </a:p>
      </dgm:t>
    </dgm:pt>
    <dgm:pt modelId="{B8CDF192-10F3-4CE8-A37F-31C354E9E00A}" type="sibTrans" cxnId="{7E4D7678-2430-4577-AACB-8A0DA318A148}">
      <dgm:prSet/>
      <dgm:spPr/>
      <dgm:t>
        <a:bodyPr/>
        <a:lstStyle/>
        <a:p>
          <a:endParaRPr lang="en-US"/>
        </a:p>
      </dgm:t>
    </dgm:pt>
    <dgm:pt modelId="{98422C1D-2E99-497F-AAEB-D00C867A9DDD}">
      <dgm:prSet phldrT="[Text]"/>
      <dgm:spPr>
        <a:solidFill>
          <a:srgbClr val="BAF4D1">
            <a:alpha val="89804"/>
          </a:srgbClr>
        </a:solidFill>
        <a:ln>
          <a:solidFill>
            <a:srgbClr val="00B050"/>
          </a:solidFill>
        </a:ln>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Issues that ideally would be addressed prior to proceeding to reduce potential risks </a:t>
          </a:r>
          <a:endParaRPr lang="en-US" dirty="0"/>
        </a:p>
      </dgm:t>
    </dgm:pt>
    <dgm:pt modelId="{23AB62C3-B457-41B4-93B3-E6A05CA67A41}" type="parTrans" cxnId="{B31D66FC-3A15-4186-847A-A3FDC77C6CB5}">
      <dgm:prSet/>
      <dgm:spPr/>
      <dgm:t>
        <a:bodyPr/>
        <a:lstStyle/>
        <a:p>
          <a:endParaRPr lang="en-US"/>
        </a:p>
      </dgm:t>
    </dgm:pt>
    <dgm:pt modelId="{929D541C-F851-48A9-96E8-6F7E121334A7}" type="sibTrans" cxnId="{B31D66FC-3A15-4186-847A-A3FDC77C6CB5}">
      <dgm:prSet/>
      <dgm:spPr/>
      <dgm:t>
        <a:bodyPr/>
        <a:lstStyle/>
        <a:p>
          <a:endParaRPr lang="en-US"/>
        </a:p>
      </dgm:t>
    </dgm:pt>
    <dgm:pt modelId="{803F3359-DDFE-43DC-A26E-0A26FA2441EA}" type="pres">
      <dgm:prSet presAssocID="{C4786FF9-6127-47FE-8413-20DFBFFB3982}" presName="linearFlow" presStyleCnt="0">
        <dgm:presLayoutVars>
          <dgm:dir/>
          <dgm:animLvl val="lvl"/>
          <dgm:resizeHandles val="exact"/>
        </dgm:presLayoutVars>
      </dgm:prSet>
      <dgm:spPr/>
    </dgm:pt>
    <dgm:pt modelId="{D9C1A8F0-5753-4C3C-A17E-52B257AD40D3}" type="pres">
      <dgm:prSet presAssocID="{055F9C38-991F-432F-AE56-9158D3066CBC}" presName="composite" presStyleCnt="0"/>
      <dgm:spPr/>
    </dgm:pt>
    <dgm:pt modelId="{6556B090-7AEA-4A80-A9E8-AD0D21A93FD3}" type="pres">
      <dgm:prSet presAssocID="{055F9C38-991F-432F-AE56-9158D3066CBC}" presName="parentText" presStyleLbl="alignNode1" presStyleIdx="0" presStyleCnt="3">
        <dgm:presLayoutVars>
          <dgm:chMax val="1"/>
          <dgm:bulletEnabled val="1"/>
        </dgm:presLayoutVars>
      </dgm:prSet>
      <dgm:spPr/>
    </dgm:pt>
    <dgm:pt modelId="{B77AB5F8-C964-44E0-960B-EC1BA441C17F}" type="pres">
      <dgm:prSet presAssocID="{055F9C38-991F-432F-AE56-9158D3066CBC}" presName="descendantText" presStyleLbl="alignAcc1" presStyleIdx="0" presStyleCnt="3">
        <dgm:presLayoutVars>
          <dgm:bulletEnabled val="1"/>
        </dgm:presLayoutVars>
      </dgm:prSet>
      <dgm:spPr/>
    </dgm:pt>
    <dgm:pt modelId="{B1CD104D-88C4-4130-8DD3-11E176268812}" type="pres">
      <dgm:prSet presAssocID="{2C009059-8B45-4F1C-9D91-98E494795660}" presName="sp" presStyleCnt="0"/>
      <dgm:spPr/>
    </dgm:pt>
    <dgm:pt modelId="{B086433C-A3B0-4D96-80B6-C46AEA86A8E4}" type="pres">
      <dgm:prSet presAssocID="{C6FAED0C-E7ED-440A-AB36-C7719B956397}" presName="composite" presStyleCnt="0"/>
      <dgm:spPr/>
    </dgm:pt>
    <dgm:pt modelId="{D8741C48-1C36-4FDD-AC85-1B8EBE5D2F29}" type="pres">
      <dgm:prSet presAssocID="{C6FAED0C-E7ED-440A-AB36-C7719B956397}" presName="parentText" presStyleLbl="alignNode1" presStyleIdx="1" presStyleCnt="3">
        <dgm:presLayoutVars>
          <dgm:chMax val="1"/>
          <dgm:bulletEnabled val="1"/>
        </dgm:presLayoutVars>
      </dgm:prSet>
      <dgm:spPr/>
    </dgm:pt>
    <dgm:pt modelId="{884C4310-0BB3-4E37-AB30-E87BB8BF02C9}" type="pres">
      <dgm:prSet presAssocID="{C6FAED0C-E7ED-440A-AB36-C7719B956397}" presName="descendantText" presStyleLbl="alignAcc1" presStyleIdx="1" presStyleCnt="3">
        <dgm:presLayoutVars>
          <dgm:bulletEnabled val="1"/>
        </dgm:presLayoutVars>
      </dgm:prSet>
      <dgm:spPr/>
    </dgm:pt>
    <dgm:pt modelId="{4E0B4E43-90C9-43A1-88E4-9F3C3C118F7D}" type="pres">
      <dgm:prSet presAssocID="{B9DFB9C7-7F7E-4482-A9F9-90BCB37A0279}" presName="sp" presStyleCnt="0"/>
      <dgm:spPr/>
    </dgm:pt>
    <dgm:pt modelId="{10DAED8B-FA6D-4D75-A976-BC5C9C2BCED9}" type="pres">
      <dgm:prSet presAssocID="{63373C27-BAA3-4A20-84E5-40CCC9BD7781}" presName="composite" presStyleCnt="0"/>
      <dgm:spPr/>
    </dgm:pt>
    <dgm:pt modelId="{CA75F263-8FD3-4212-9A36-126F2B600997}" type="pres">
      <dgm:prSet presAssocID="{63373C27-BAA3-4A20-84E5-40CCC9BD7781}" presName="parentText" presStyleLbl="alignNode1" presStyleIdx="2" presStyleCnt="3">
        <dgm:presLayoutVars>
          <dgm:chMax val="1"/>
          <dgm:bulletEnabled val="1"/>
        </dgm:presLayoutVars>
      </dgm:prSet>
      <dgm:spPr/>
    </dgm:pt>
    <dgm:pt modelId="{98A8B957-D771-4D17-A3FD-6577E91BBACE}" type="pres">
      <dgm:prSet presAssocID="{63373C27-BAA3-4A20-84E5-40CCC9BD7781}" presName="descendantText" presStyleLbl="alignAcc1" presStyleIdx="2" presStyleCnt="3">
        <dgm:presLayoutVars>
          <dgm:bulletEnabled val="1"/>
        </dgm:presLayoutVars>
      </dgm:prSet>
      <dgm:spPr/>
    </dgm:pt>
  </dgm:ptLst>
  <dgm:cxnLst>
    <dgm:cxn modelId="{C364CBBE-6567-422B-A065-908BA9636151}" srcId="{C6FAED0C-E7ED-440A-AB36-C7719B956397}" destId="{581A8DCF-03A9-4815-8791-6010EBA11E41}" srcOrd="0" destOrd="0" parTransId="{27DAC9B4-4134-49E6-B888-8D88DCC982F2}" sibTransId="{A92AAF6C-8BF7-4AC5-8850-5A3DFED231FC}"/>
    <dgm:cxn modelId="{7E4D7678-2430-4577-AACB-8A0DA318A148}" srcId="{C4786FF9-6127-47FE-8413-20DFBFFB3982}" destId="{63373C27-BAA3-4A20-84E5-40CCC9BD7781}" srcOrd="2" destOrd="0" parTransId="{840D0E2C-9639-4ED7-BBC8-E7565914F55A}" sibTransId="{B8CDF192-10F3-4CE8-A37F-31C354E9E00A}"/>
    <dgm:cxn modelId="{D3B403F6-863A-4223-8326-253CF8FE75C3}" type="presOf" srcId="{055F9C38-991F-432F-AE56-9158D3066CBC}" destId="{6556B090-7AEA-4A80-A9E8-AD0D21A93FD3}" srcOrd="0" destOrd="0" presId="urn:microsoft.com/office/officeart/2005/8/layout/chevron2"/>
    <dgm:cxn modelId="{1CB13E76-371C-4DD4-9C1A-7B8AE08C32A2}" type="presOf" srcId="{E7D8C890-AFA4-4CE8-86CE-4AB00D22F822}" destId="{B77AB5F8-C964-44E0-960B-EC1BA441C17F}" srcOrd="0" destOrd="0" presId="urn:microsoft.com/office/officeart/2005/8/layout/chevron2"/>
    <dgm:cxn modelId="{2A5B5CA2-3836-460D-9A57-16C4E61CFA15}" type="presOf" srcId="{C4786FF9-6127-47FE-8413-20DFBFFB3982}" destId="{803F3359-DDFE-43DC-A26E-0A26FA2441EA}" srcOrd="0" destOrd="0" presId="urn:microsoft.com/office/officeart/2005/8/layout/chevron2"/>
    <dgm:cxn modelId="{764B634D-9733-41C5-ABB4-298FE41AF7BD}" srcId="{C4786FF9-6127-47FE-8413-20DFBFFB3982}" destId="{055F9C38-991F-432F-AE56-9158D3066CBC}" srcOrd="0" destOrd="0" parTransId="{D4659888-57E0-4170-9F1D-3DE03326A66B}" sibTransId="{2C009059-8B45-4F1C-9D91-98E494795660}"/>
    <dgm:cxn modelId="{37A0DB21-A75C-4F86-B24D-87ED836E2F12}" type="presOf" srcId="{C6FAED0C-E7ED-440A-AB36-C7719B956397}" destId="{D8741C48-1C36-4FDD-AC85-1B8EBE5D2F29}" srcOrd="0" destOrd="0" presId="urn:microsoft.com/office/officeart/2005/8/layout/chevron2"/>
    <dgm:cxn modelId="{B31D66FC-3A15-4186-847A-A3FDC77C6CB5}" srcId="{63373C27-BAA3-4A20-84E5-40CCC9BD7781}" destId="{98422C1D-2E99-497F-AAEB-D00C867A9DDD}" srcOrd="0" destOrd="0" parTransId="{23AB62C3-B457-41B4-93B3-E6A05CA67A41}" sibTransId="{929D541C-F851-48A9-96E8-6F7E121334A7}"/>
    <dgm:cxn modelId="{87401A56-51B5-4D06-854D-0EC368C6C00D}" srcId="{055F9C38-991F-432F-AE56-9158D3066CBC}" destId="{E7D8C890-AFA4-4CE8-86CE-4AB00D22F822}" srcOrd="0" destOrd="0" parTransId="{42180644-D0AA-411A-82F3-DAFDAC2E3339}" sibTransId="{DAF01077-CB10-43E1-95BF-CB140490A3CD}"/>
    <dgm:cxn modelId="{C8995F08-A513-4F1D-9EB9-2E711C5A38FC}" type="presOf" srcId="{581A8DCF-03A9-4815-8791-6010EBA11E41}" destId="{884C4310-0BB3-4E37-AB30-E87BB8BF02C9}" srcOrd="0" destOrd="0" presId="urn:microsoft.com/office/officeart/2005/8/layout/chevron2"/>
    <dgm:cxn modelId="{F183F19E-427E-43FF-903F-F5C96A162994}" type="presOf" srcId="{63373C27-BAA3-4A20-84E5-40CCC9BD7781}" destId="{CA75F263-8FD3-4212-9A36-126F2B600997}" srcOrd="0" destOrd="0" presId="urn:microsoft.com/office/officeart/2005/8/layout/chevron2"/>
    <dgm:cxn modelId="{23E85015-5E1B-46FF-BDEB-DF692E0BBAA0}" srcId="{C4786FF9-6127-47FE-8413-20DFBFFB3982}" destId="{C6FAED0C-E7ED-440A-AB36-C7719B956397}" srcOrd="1" destOrd="0" parTransId="{A9C4162C-ECDC-4898-949D-7A572640113B}" sibTransId="{B9DFB9C7-7F7E-4482-A9F9-90BCB37A0279}"/>
    <dgm:cxn modelId="{BD7A18D1-8285-452B-893C-BD0D41CA68AF}" type="presOf" srcId="{98422C1D-2E99-497F-AAEB-D00C867A9DDD}" destId="{98A8B957-D771-4D17-A3FD-6577E91BBACE}" srcOrd="0" destOrd="0" presId="urn:microsoft.com/office/officeart/2005/8/layout/chevron2"/>
    <dgm:cxn modelId="{F14169F8-DD49-463D-B6CA-95B9BA56C18F}" type="presParOf" srcId="{803F3359-DDFE-43DC-A26E-0A26FA2441EA}" destId="{D9C1A8F0-5753-4C3C-A17E-52B257AD40D3}" srcOrd="0" destOrd="0" presId="urn:microsoft.com/office/officeart/2005/8/layout/chevron2"/>
    <dgm:cxn modelId="{B7F696DE-BFA7-40C6-A4B4-D2B5353DCF19}" type="presParOf" srcId="{D9C1A8F0-5753-4C3C-A17E-52B257AD40D3}" destId="{6556B090-7AEA-4A80-A9E8-AD0D21A93FD3}" srcOrd="0" destOrd="0" presId="urn:microsoft.com/office/officeart/2005/8/layout/chevron2"/>
    <dgm:cxn modelId="{09601723-FAEF-4E2C-BB1B-7850AFE754F9}" type="presParOf" srcId="{D9C1A8F0-5753-4C3C-A17E-52B257AD40D3}" destId="{B77AB5F8-C964-44E0-960B-EC1BA441C17F}" srcOrd="1" destOrd="0" presId="urn:microsoft.com/office/officeart/2005/8/layout/chevron2"/>
    <dgm:cxn modelId="{AF36AD06-BB68-4287-AB2F-4CF84491390F}" type="presParOf" srcId="{803F3359-DDFE-43DC-A26E-0A26FA2441EA}" destId="{B1CD104D-88C4-4130-8DD3-11E176268812}" srcOrd="1" destOrd="0" presId="urn:microsoft.com/office/officeart/2005/8/layout/chevron2"/>
    <dgm:cxn modelId="{6BC3910E-B9ED-47F7-A6D5-7F88C0EBA61E}" type="presParOf" srcId="{803F3359-DDFE-43DC-A26E-0A26FA2441EA}" destId="{B086433C-A3B0-4D96-80B6-C46AEA86A8E4}" srcOrd="2" destOrd="0" presId="urn:microsoft.com/office/officeart/2005/8/layout/chevron2"/>
    <dgm:cxn modelId="{AE876670-8669-4BF3-80C3-AB5C22E0CCF2}" type="presParOf" srcId="{B086433C-A3B0-4D96-80B6-C46AEA86A8E4}" destId="{D8741C48-1C36-4FDD-AC85-1B8EBE5D2F29}" srcOrd="0" destOrd="0" presId="urn:microsoft.com/office/officeart/2005/8/layout/chevron2"/>
    <dgm:cxn modelId="{319ACBB9-93F0-4D6C-BEFE-751ABDB530BA}" type="presParOf" srcId="{B086433C-A3B0-4D96-80B6-C46AEA86A8E4}" destId="{884C4310-0BB3-4E37-AB30-E87BB8BF02C9}" srcOrd="1" destOrd="0" presId="urn:microsoft.com/office/officeart/2005/8/layout/chevron2"/>
    <dgm:cxn modelId="{5FA591ED-BBBE-449F-A940-27C6BC026304}" type="presParOf" srcId="{803F3359-DDFE-43DC-A26E-0A26FA2441EA}" destId="{4E0B4E43-90C9-43A1-88E4-9F3C3C118F7D}" srcOrd="3" destOrd="0" presId="urn:microsoft.com/office/officeart/2005/8/layout/chevron2"/>
    <dgm:cxn modelId="{6D9DED32-140A-44C6-9A6D-D3C5C7607932}" type="presParOf" srcId="{803F3359-DDFE-43DC-A26E-0A26FA2441EA}" destId="{10DAED8B-FA6D-4D75-A976-BC5C9C2BCED9}" srcOrd="4" destOrd="0" presId="urn:microsoft.com/office/officeart/2005/8/layout/chevron2"/>
    <dgm:cxn modelId="{581DA7FB-3DE9-42FB-BC6E-EC7CBAB713BC}" type="presParOf" srcId="{10DAED8B-FA6D-4D75-A976-BC5C9C2BCED9}" destId="{CA75F263-8FD3-4212-9A36-126F2B600997}" srcOrd="0" destOrd="0" presId="urn:microsoft.com/office/officeart/2005/8/layout/chevron2"/>
    <dgm:cxn modelId="{29A35620-A265-4397-B648-AED096938AE2}" type="presParOf" srcId="{10DAED8B-FA6D-4D75-A976-BC5C9C2BCED9}" destId="{98A8B957-D771-4D17-A3FD-6577E91BBAC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D1DF55-DB4C-9745-B99F-BD18CBEA229C}" type="doc">
      <dgm:prSet loTypeId="urn:microsoft.com/office/officeart/2005/8/layout/arrow3" loCatId="relationship" qsTypeId="urn:microsoft.com/office/officeart/2005/8/quickstyle/simple1" qsCatId="simple" csTypeId="urn:microsoft.com/office/officeart/2005/8/colors/colorful5" csCatId="colorful" phldr="1"/>
      <dgm:spPr/>
      <dgm:t>
        <a:bodyPr/>
        <a:lstStyle/>
        <a:p>
          <a:endParaRPr lang="en-US"/>
        </a:p>
      </dgm:t>
    </dgm:pt>
    <dgm:pt modelId="{B122D1F0-212E-9B40-B4E0-0BF38E25115F}">
      <dgm:prSet phldrT="[Text]"/>
      <dgm:spPr/>
      <dgm:t>
        <a:bodyPr/>
        <a:lstStyle/>
        <a:p>
          <a:r>
            <a:rPr lang="en-US" dirty="0">
              <a:ln/>
              <a:latin typeface="Open Sans" panose="020B0606030504020204" pitchFamily="34" charset="0"/>
              <a:ea typeface="Open Sans" panose="020B0606030504020204" pitchFamily="34" charset="0"/>
              <a:cs typeface="Open Sans" panose="020B0606030504020204" pitchFamily="34" charset="0"/>
            </a:rPr>
            <a:t>Specialty and Hospital Care</a:t>
          </a:r>
        </a:p>
      </dgm:t>
    </dgm:pt>
    <dgm:pt modelId="{02A2AE77-D883-DE42-85BB-B0A520A5B2F1}" type="parTrans" cxnId="{7894D87E-AE5E-A64F-A2F0-65CB97911840}">
      <dgm:prSet/>
      <dgm:spPr/>
      <dgm:t>
        <a:bodyPr/>
        <a:lstStyle/>
        <a:p>
          <a:endParaRPr lang="en-US"/>
        </a:p>
      </dgm:t>
    </dgm:pt>
    <dgm:pt modelId="{045F25B6-7C4F-6141-93F6-86451C19ABFC}" type="sibTrans" cxnId="{7894D87E-AE5E-A64F-A2F0-65CB97911840}">
      <dgm:prSet/>
      <dgm:spPr/>
      <dgm:t>
        <a:bodyPr/>
        <a:lstStyle/>
        <a:p>
          <a:endParaRPr lang="en-US"/>
        </a:p>
      </dgm:t>
    </dgm:pt>
    <dgm:pt modelId="{8D6914A6-E2F7-0246-AA83-566C444AB078}">
      <dgm:prSet phldrT="[Text]"/>
      <dgm:spPr/>
      <dgm:t>
        <a:bodyPr/>
        <a:lstStyle/>
        <a:p>
          <a:r>
            <a:rPr lang="en-US" dirty="0">
              <a:ln/>
              <a:latin typeface="Open Sans" panose="020B0606030504020204" pitchFamily="34" charset="0"/>
              <a:ea typeface="Open Sans" panose="020B0606030504020204" pitchFamily="34" charset="0"/>
              <a:cs typeface="Open Sans" panose="020B0606030504020204" pitchFamily="34" charset="0"/>
            </a:rPr>
            <a:t>Primary Care</a:t>
          </a:r>
        </a:p>
      </dgm:t>
    </dgm:pt>
    <dgm:pt modelId="{3D6064A0-61EE-4843-8281-EABF9C770703}" type="parTrans" cxnId="{5901DC36-C39A-3349-8E5E-326039CAD290}">
      <dgm:prSet/>
      <dgm:spPr/>
      <dgm:t>
        <a:bodyPr/>
        <a:lstStyle/>
        <a:p>
          <a:endParaRPr lang="en-US"/>
        </a:p>
      </dgm:t>
    </dgm:pt>
    <dgm:pt modelId="{87AB1947-C6BE-8248-9099-D0371624AF11}" type="sibTrans" cxnId="{5901DC36-C39A-3349-8E5E-326039CAD290}">
      <dgm:prSet/>
      <dgm:spPr/>
      <dgm:t>
        <a:bodyPr/>
        <a:lstStyle/>
        <a:p>
          <a:endParaRPr lang="en-US"/>
        </a:p>
      </dgm:t>
    </dgm:pt>
    <dgm:pt modelId="{8BC512CC-3047-8746-BCF0-D9743BA29B2C}">
      <dgm:prSet phldrT="[Text]"/>
      <dgm:spPr/>
      <dgm:t>
        <a:bodyPr/>
        <a:lstStyle/>
        <a:p>
          <a:r>
            <a:rPr lang="en-US" b="0" dirty="0">
              <a:ln/>
              <a:latin typeface="Open Sans" panose="020B0606030504020204" pitchFamily="34" charset="0"/>
              <a:ea typeface="Open Sans" panose="020B0606030504020204" pitchFamily="34" charset="0"/>
              <a:cs typeface="Open Sans" panose="020B0606030504020204" pitchFamily="34" charset="0"/>
            </a:rPr>
            <a:t>Preventive Care</a:t>
          </a:r>
        </a:p>
      </dgm:t>
    </dgm:pt>
    <dgm:pt modelId="{791C8C1A-1C7A-8040-8174-7A465EC525A3}" type="parTrans" cxnId="{1E660D1B-E916-A642-8D70-C4B9DFDBFC14}">
      <dgm:prSet/>
      <dgm:spPr/>
      <dgm:t>
        <a:bodyPr/>
        <a:lstStyle/>
        <a:p>
          <a:endParaRPr lang="en-US"/>
        </a:p>
      </dgm:t>
    </dgm:pt>
    <dgm:pt modelId="{CD987E1A-D438-114F-AB99-ADD1E332C650}" type="sibTrans" cxnId="{1E660D1B-E916-A642-8D70-C4B9DFDBFC14}">
      <dgm:prSet/>
      <dgm:spPr/>
      <dgm:t>
        <a:bodyPr/>
        <a:lstStyle/>
        <a:p>
          <a:endParaRPr lang="en-US"/>
        </a:p>
      </dgm:t>
    </dgm:pt>
    <dgm:pt modelId="{35E4F481-BCAD-B24A-8AB9-C533893BE374}">
      <dgm:prSet phldrT="[Text]"/>
      <dgm:spPr/>
      <dgm:t>
        <a:bodyPr/>
        <a:lstStyle/>
        <a:p>
          <a:r>
            <a:rPr lang="en-US" b="0" dirty="0">
              <a:ln/>
              <a:latin typeface="Open Sans" panose="020B0606030504020204" pitchFamily="34" charset="0"/>
              <a:ea typeface="Open Sans" panose="020B0606030504020204" pitchFamily="34" charset="0"/>
              <a:cs typeface="Open Sans" panose="020B0606030504020204" pitchFamily="34" charset="0"/>
            </a:rPr>
            <a:t>Behavioral Care</a:t>
          </a:r>
        </a:p>
      </dgm:t>
    </dgm:pt>
    <dgm:pt modelId="{7C6455BE-A5C8-BD42-A97D-23B59D8C99DA}" type="parTrans" cxnId="{510AA63E-220E-5B45-BF02-334F521EDD4B}">
      <dgm:prSet/>
      <dgm:spPr/>
      <dgm:t>
        <a:bodyPr/>
        <a:lstStyle/>
        <a:p>
          <a:endParaRPr lang="en-US"/>
        </a:p>
      </dgm:t>
    </dgm:pt>
    <dgm:pt modelId="{59E96158-2E30-9344-9BD5-D92FAE715956}" type="sibTrans" cxnId="{510AA63E-220E-5B45-BF02-334F521EDD4B}">
      <dgm:prSet/>
      <dgm:spPr/>
      <dgm:t>
        <a:bodyPr/>
        <a:lstStyle/>
        <a:p>
          <a:endParaRPr lang="en-US"/>
        </a:p>
      </dgm:t>
    </dgm:pt>
    <dgm:pt modelId="{AC41FD7C-BADF-234A-8ADF-F93566DB3800}">
      <dgm:prSet phldrT="[Text]"/>
      <dgm:spPr/>
      <dgm:t>
        <a:bodyPr/>
        <a:lstStyle/>
        <a:p>
          <a:r>
            <a:rPr lang="en-US" b="0" dirty="0">
              <a:ln/>
              <a:latin typeface="Open Sans" panose="020B0606030504020204" pitchFamily="34" charset="0"/>
              <a:ea typeface="Open Sans" panose="020B0606030504020204" pitchFamily="34" charset="0"/>
              <a:cs typeface="Open Sans" panose="020B0606030504020204" pitchFamily="34" charset="0"/>
            </a:rPr>
            <a:t>Care Coordination</a:t>
          </a:r>
        </a:p>
      </dgm:t>
    </dgm:pt>
    <dgm:pt modelId="{49688D89-348C-DC42-8C02-8B6640B19DE9}" type="parTrans" cxnId="{029E3C44-7B70-E94E-9E1B-9EEB41F9B3B1}">
      <dgm:prSet/>
      <dgm:spPr/>
      <dgm:t>
        <a:bodyPr/>
        <a:lstStyle/>
        <a:p>
          <a:endParaRPr lang="en-US"/>
        </a:p>
      </dgm:t>
    </dgm:pt>
    <dgm:pt modelId="{104FDE75-F27C-374C-85E3-63966D6E652A}" type="sibTrans" cxnId="{029E3C44-7B70-E94E-9E1B-9EEB41F9B3B1}">
      <dgm:prSet/>
      <dgm:spPr/>
      <dgm:t>
        <a:bodyPr/>
        <a:lstStyle/>
        <a:p>
          <a:endParaRPr lang="en-US"/>
        </a:p>
      </dgm:t>
    </dgm:pt>
    <dgm:pt modelId="{F219297C-2D0A-FE4B-899A-15CA352204CC}">
      <dgm:prSet phldrT="[Text]"/>
      <dgm:spPr/>
      <dgm:t>
        <a:bodyPr/>
        <a:lstStyle/>
        <a:p>
          <a:r>
            <a:rPr lang="en-US" dirty="0">
              <a:ln/>
              <a:latin typeface="Open Sans" panose="020B0606030504020204" pitchFamily="34" charset="0"/>
              <a:ea typeface="Open Sans" panose="020B0606030504020204" pitchFamily="34" charset="0"/>
              <a:cs typeface="Open Sans" panose="020B0606030504020204" pitchFamily="34" charset="0"/>
            </a:rPr>
            <a:t>Few ER visits</a:t>
          </a:r>
        </a:p>
      </dgm:t>
    </dgm:pt>
    <dgm:pt modelId="{524CC5C2-9E48-2E40-AF0F-24E01757BDCD}" type="parTrans" cxnId="{046052A0-E5C1-0C4C-8FC2-8391A6A928FA}">
      <dgm:prSet/>
      <dgm:spPr/>
      <dgm:t>
        <a:bodyPr/>
        <a:lstStyle/>
        <a:p>
          <a:endParaRPr lang="en-US"/>
        </a:p>
      </dgm:t>
    </dgm:pt>
    <dgm:pt modelId="{D5532B78-2623-FB44-9332-92EFA4A50CDA}" type="sibTrans" cxnId="{046052A0-E5C1-0C4C-8FC2-8391A6A928FA}">
      <dgm:prSet/>
      <dgm:spPr/>
      <dgm:t>
        <a:bodyPr/>
        <a:lstStyle/>
        <a:p>
          <a:endParaRPr lang="en-US"/>
        </a:p>
      </dgm:t>
    </dgm:pt>
    <dgm:pt modelId="{CF2C5370-B1E1-9E4C-8BB3-9D45BAE0D418}">
      <dgm:prSet phldrT="[Text]"/>
      <dgm:spPr/>
      <dgm:t>
        <a:bodyPr/>
        <a:lstStyle/>
        <a:p>
          <a:r>
            <a:rPr lang="en-US" dirty="0">
              <a:ln/>
              <a:latin typeface="Open Sans" panose="020B0606030504020204" pitchFamily="34" charset="0"/>
              <a:ea typeface="Open Sans" panose="020B0606030504020204" pitchFamily="34" charset="0"/>
              <a:cs typeface="Open Sans" panose="020B0606030504020204" pitchFamily="34" charset="0"/>
            </a:rPr>
            <a:t>Fewer Hospitalizations</a:t>
          </a:r>
        </a:p>
      </dgm:t>
    </dgm:pt>
    <dgm:pt modelId="{519CE8B0-F380-C541-8B8A-532BFD12EE89}" type="parTrans" cxnId="{B9F9ECE8-D877-F947-962E-A6A9C0D74EAD}">
      <dgm:prSet/>
      <dgm:spPr/>
      <dgm:t>
        <a:bodyPr/>
        <a:lstStyle/>
        <a:p>
          <a:endParaRPr lang="en-US"/>
        </a:p>
      </dgm:t>
    </dgm:pt>
    <dgm:pt modelId="{59BDF06E-31BB-9E46-83CE-33876FCBECC1}" type="sibTrans" cxnId="{B9F9ECE8-D877-F947-962E-A6A9C0D74EAD}">
      <dgm:prSet/>
      <dgm:spPr/>
      <dgm:t>
        <a:bodyPr/>
        <a:lstStyle/>
        <a:p>
          <a:endParaRPr lang="en-US"/>
        </a:p>
      </dgm:t>
    </dgm:pt>
    <dgm:pt modelId="{6F4B11F3-8F99-6D4E-9130-DC86B5ECDF5E}" type="pres">
      <dgm:prSet presAssocID="{9AD1DF55-DB4C-9745-B99F-BD18CBEA229C}" presName="compositeShape" presStyleCnt="0">
        <dgm:presLayoutVars>
          <dgm:chMax val="2"/>
          <dgm:dir/>
          <dgm:resizeHandles val="exact"/>
        </dgm:presLayoutVars>
      </dgm:prSet>
      <dgm:spPr/>
    </dgm:pt>
    <dgm:pt modelId="{A22ED7E4-055C-4649-A782-E3B95859E016}" type="pres">
      <dgm:prSet presAssocID="{9AD1DF55-DB4C-9745-B99F-BD18CBEA229C}" presName="divider" presStyleLbl="fgShp" presStyleIdx="0" presStyleCnt="1" custAng="21350858" custLinFactNeighborX="-1757" custLinFactNeighborY="0"/>
      <dgm:spPr/>
    </dgm:pt>
    <dgm:pt modelId="{44FA42F6-DD64-2F49-9B01-8BFB04C9A28E}" type="pres">
      <dgm:prSet presAssocID="{B122D1F0-212E-9B40-B4E0-0BF38E25115F}" presName="downArrow" presStyleLbl="node1" presStyleIdx="0" presStyleCnt="2"/>
      <dgm:spPr/>
    </dgm:pt>
    <dgm:pt modelId="{C2794375-B716-F14F-86C2-8900BEEE5EAB}" type="pres">
      <dgm:prSet presAssocID="{B122D1F0-212E-9B40-B4E0-0BF38E25115F}" presName="downArrowText" presStyleLbl="revTx" presStyleIdx="0" presStyleCnt="2" custScaleX="161028" custLinFactNeighborX="-7450" custLinFactNeighborY="7107">
        <dgm:presLayoutVars>
          <dgm:bulletEnabled val="1"/>
        </dgm:presLayoutVars>
      </dgm:prSet>
      <dgm:spPr/>
    </dgm:pt>
    <dgm:pt modelId="{D733CD0D-0A3B-544F-884E-D07512228373}" type="pres">
      <dgm:prSet presAssocID="{8D6914A6-E2F7-0246-AA83-566C444AB078}" presName="upArrow" presStyleLbl="node1" presStyleIdx="1" presStyleCnt="2"/>
      <dgm:spPr/>
    </dgm:pt>
    <dgm:pt modelId="{433982A5-04A8-C748-BD36-C1E24EB79E2E}" type="pres">
      <dgm:prSet presAssocID="{8D6914A6-E2F7-0246-AA83-566C444AB078}" presName="upArrowText" presStyleLbl="revTx" presStyleIdx="1" presStyleCnt="2" custLinFactNeighborX="40025" custLinFactNeighborY="-3056">
        <dgm:presLayoutVars>
          <dgm:bulletEnabled val="1"/>
        </dgm:presLayoutVars>
      </dgm:prSet>
      <dgm:spPr/>
    </dgm:pt>
  </dgm:ptLst>
  <dgm:cxnLst>
    <dgm:cxn modelId="{510AA63E-220E-5B45-BF02-334F521EDD4B}" srcId="{8D6914A6-E2F7-0246-AA83-566C444AB078}" destId="{35E4F481-BCAD-B24A-8AB9-C533893BE374}" srcOrd="1" destOrd="0" parTransId="{7C6455BE-A5C8-BD42-A97D-23B59D8C99DA}" sibTransId="{59E96158-2E30-9344-9BD5-D92FAE715956}"/>
    <dgm:cxn modelId="{0DEE2731-B3B1-42FB-890E-1E965E084FA4}" type="presOf" srcId="{9AD1DF55-DB4C-9745-B99F-BD18CBEA229C}" destId="{6F4B11F3-8F99-6D4E-9130-DC86B5ECDF5E}" srcOrd="0" destOrd="0" presId="urn:microsoft.com/office/officeart/2005/8/layout/arrow3"/>
    <dgm:cxn modelId="{5901DC36-C39A-3349-8E5E-326039CAD290}" srcId="{9AD1DF55-DB4C-9745-B99F-BD18CBEA229C}" destId="{8D6914A6-E2F7-0246-AA83-566C444AB078}" srcOrd="1" destOrd="0" parTransId="{3D6064A0-61EE-4843-8281-EABF9C770703}" sibTransId="{87AB1947-C6BE-8248-9099-D0371624AF11}"/>
    <dgm:cxn modelId="{6CCBA10F-CFA6-48AB-AFA0-AAF591244758}" type="presOf" srcId="{8BC512CC-3047-8746-BCF0-D9743BA29B2C}" destId="{433982A5-04A8-C748-BD36-C1E24EB79E2E}" srcOrd="0" destOrd="1" presId="urn:microsoft.com/office/officeart/2005/8/layout/arrow3"/>
    <dgm:cxn modelId="{1E660D1B-E916-A642-8D70-C4B9DFDBFC14}" srcId="{8D6914A6-E2F7-0246-AA83-566C444AB078}" destId="{8BC512CC-3047-8746-BCF0-D9743BA29B2C}" srcOrd="0" destOrd="0" parTransId="{791C8C1A-1C7A-8040-8174-7A465EC525A3}" sibTransId="{CD987E1A-D438-114F-AB99-ADD1E332C650}"/>
    <dgm:cxn modelId="{8D1261B7-1805-4C49-A222-8DC61B3FBC65}" type="presOf" srcId="{8D6914A6-E2F7-0246-AA83-566C444AB078}" destId="{433982A5-04A8-C748-BD36-C1E24EB79E2E}" srcOrd="0" destOrd="0" presId="urn:microsoft.com/office/officeart/2005/8/layout/arrow3"/>
    <dgm:cxn modelId="{7894D87E-AE5E-A64F-A2F0-65CB97911840}" srcId="{9AD1DF55-DB4C-9745-B99F-BD18CBEA229C}" destId="{B122D1F0-212E-9B40-B4E0-0BF38E25115F}" srcOrd="0" destOrd="0" parTransId="{02A2AE77-D883-DE42-85BB-B0A520A5B2F1}" sibTransId="{045F25B6-7C4F-6141-93F6-86451C19ABFC}"/>
    <dgm:cxn modelId="{31774679-300A-4E9F-B5E7-F922568A2CB8}" type="presOf" srcId="{35E4F481-BCAD-B24A-8AB9-C533893BE374}" destId="{433982A5-04A8-C748-BD36-C1E24EB79E2E}" srcOrd="0" destOrd="2" presId="urn:microsoft.com/office/officeart/2005/8/layout/arrow3"/>
    <dgm:cxn modelId="{B9F9ECE8-D877-F947-962E-A6A9C0D74EAD}" srcId="{B122D1F0-212E-9B40-B4E0-0BF38E25115F}" destId="{CF2C5370-B1E1-9E4C-8BB3-9D45BAE0D418}" srcOrd="0" destOrd="0" parTransId="{519CE8B0-F380-C541-8B8A-532BFD12EE89}" sibTransId="{59BDF06E-31BB-9E46-83CE-33876FCBECC1}"/>
    <dgm:cxn modelId="{029E3C44-7B70-E94E-9E1B-9EEB41F9B3B1}" srcId="{8D6914A6-E2F7-0246-AA83-566C444AB078}" destId="{AC41FD7C-BADF-234A-8ADF-F93566DB3800}" srcOrd="2" destOrd="0" parTransId="{49688D89-348C-DC42-8C02-8B6640B19DE9}" sibTransId="{104FDE75-F27C-374C-85E3-63966D6E652A}"/>
    <dgm:cxn modelId="{60591A22-4811-4C1D-8BCA-029D09B4014C}" type="presOf" srcId="{F219297C-2D0A-FE4B-899A-15CA352204CC}" destId="{C2794375-B716-F14F-86C2-8900BEEE5EAB}" srcOrd="0" destOrd="2" presId="urn:microsoft.com/office/officeart/2005/8/layout/arrow3"/>
    <dgm:cxn modelId="{87B91BA9-B33A-409E-87F1-3F42B3A988ED}" type="presOf" srcId="{CF2C5370-B1E1-9E4C-8BB3-9D45BAE0D418}" destId="{C2794375-B716-F14F-86C2-8900BEEE5EAB}" srcOrd="0" destOrd="1" presId="urn:microsoft.com/office/officeart/2005/8/layout/arrow3"/>
    <dgm:cxn modelId="{7EA5D1C3-E5CC-4377-9B33-D19E27B2A8C8}" type="presOf" srcId="{B122D1F0-212E-9B40-B4E0-0BF38E25115F}" destId="{C2794375-B716-F14F-86C2-8900BEEE5EAB}" srcOrd="0" destOrd="0" presId="urn:microsoft.com/office/officeart/2005/8/layout/arrow3"/>
    <dgm:cxn modelId="{046052A0-E5C1-0C4C-8FC2-8391A6A928FA}" srcId="{B122D1F0-212E-9B40-B4E0-0BF38E25115F}" destId="{F219297C-2D0A-FE4B-899A-15CA352204CC}" srcOrd="1" destOrd="0" parTransId="{524CC5C2-9E48-2E40-AF0F-24E01757BDCD}" sibTransId="{D5532B78-2623-FB44-9332-92EFA4A50CDA}"/>
    <dgm:cxn modelId="{C57CC2A2-AB87-431A-A9C6-AFD1D7ED0EFB}" type="presOf" srcId="{AC41FD7C-BADF-234A-8ADF-F93566DB3800}" destId="{433982A5-04A8-C748-BD36-C1E24EB79E2E}" srcOrd="0" destOrd="3" presId="urn:microsoft.com/office/officeart/2005/8/layout/arrow3"/>
    <dgm:cxn modelId="{92B088FB-92E2-4265-B3FB-F0161C5A5B97}" type="presParOf" srcId="{6F4B11F3-8F99-6D4E-9130-DC86B5ECDF5E}" destId="{A22ED7E4-055C-4649-A782-E3B95859E016}" srcOrd="0" destOrd="0" presId="urn:microsoft.com/office/officeart/2005/8/layout/arrow3"/>
    <dgm:cxn modelId="{081C21EB-16B9-4151-8E6F-DF04EE925722}" type="presParOf" srcId="{6F4B11F3-8F99-6D4E-9130-DC86B5ECDF5E}" destId="{44FA42F6-DD64-2F49-9B01-8BFB04C9A28E}" srcOrd="1" destOrd="0" presId="urn:microsoft.com/office/officeart/2005/8/layout/arrow3"/>
    <dgm:cxn modelId="{FFE21913-E86A-4AD4-9C64-A9F051EB0906}" type="presParOf" srcId="{6F4B11F3-8F99-6D4E-9130-DC86B5ECDF5E}" destId="{C2794375-B716-F14F-86C2-8900BEEE5EAB}" srcOrd="2" destOrd="0" presId="urn:microsoft.com/office/officeart/2005/8/layout/arrow3"/>
    <dgm:cxn modelId="{57D134D0-9AA2-4FE4-B9B4-B4D33E464861}" type="presParOf" srcId="{6F4B11F3-8F99-6D4E-9130-DC86B5ECDF5E}" destId="{D733CD0D-0A3B-544F-884E-D07512228373}" srcOrd="3" destOrd="0" presId="urn:microsoft.com/office/officeart/2005/8/layout/arrow3"/>
    <dgm:cxn modelId="{E2CA5EAD-E35B-42D1-A1D2-C6432374C09D}" type="presParOf" srcId="{6F4B11F3-8F99-6D4E-9130-DC86B5ECDF5E}" destId="{433982A5-04A8-C748-BD36-C1E24EB79E2E}"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C482E-4331-6F4D-AD27-28C4A6AD5265}">
      <dsp:nvSpPr>
        <dsp:cNvPr id="0" name=""/>
        <dsp:cNvSpPr/>
      </dsp:nvSpPr>
      <dsp:spPr>
        <a:xfrm rot="16200000">
          <a:off x="1135543" y="0"/>
          <a:ext cx="3108309" cy="2724150"/>
        </a:xfrm>
        <a:prstGeom prst="downArrow">
          <a:avLst>
            <a:gd name="adj1" fmla="val 50000"/>
            <a:gd name="adj2" fmla="val 35000"/>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Managed Care Organization</a:t>
          </a:r>
        </a:p>
      </dsp:txBody>
      <dsp:txXfrm rot="5400000">
        <a:off x="1327623" y="584997"/>
        <a:ext cx="2247424" cy="1554155"/>
      </dsp:txXfrm>
    </dsp:sp>
    <dsp:sp modelId="{5557D13F-FEC3-AB4E-9B1E-73D61DC65E0D}">
      <dsp:nvSpPr>
        <dsp:cNvPr id="0" name=""/>
        <dsp:cNvSpPr/>
      </dsp:nvSpPr>
      <dsp:spPr>
        <a:xfrm rot="5400000">
          <a:off x="5592594" y="94777"/>
          <a:ext cx="632792" cy="2545690"/>
        </a:xfrm>
        <a:prstGeom prst="downArrow">
          <a:avLst>
            <a:gd name="adj1" fmla="val 50000"/>
            <a:gd name="adj2" fmla="val 350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Health Center</a:t>
          </a:r>
        </a:p>
      </dsp:txBody>
      <dsp:txXfrm rot="-5400000">
        <a:off x="4746885" y="1209424"/>
        <a:ext cx="2434951" cy="316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C482E-4331-6F4D-AD27-28C4A6AD5265}">
      <dsp:nvSpPr>
        <dsp:cNvPr id="0" name=""/>
        <dsp:cNvSpPr/>
      </dsp:nvSpPr>
      <dsp:spPr>
        <a:xfrm rot="16200000">
          <a:off x="390173" y="-16280"/>
          <a:ext cx="1913699" cy="2694046"/>
        </a:xfrm>
        <a:prstGeom prst="downArrow">
          <a:avLst>
            <a:gd name="adj1" fmla="val 50000"/>
            <a:gd name="adj2" fmla="val 35000"/>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Managed Care Organization</a:t>
          </a:r>
        </a:p>
      </dsp:txBody>
      <dsp:txXfrm rot="5400000">
        <a:off x="0" y="852318"/>
        <a:ext cx="2359149" cy="956849"/>
      </dsp:txXfrm>
    </dsp:sp>
    <dsp:sp modelId="{5557D13F-FEC3-AB4E-9B1E-73D61DC65E0D}">
      <dsp:nvSpPr>
        <dsp:cNvPr id="0" name=""/>
        <dsp:cNvSpPr/>
      </dsp:nvSpPr>
      <dsp:spPr>
        <a:xfrm rot="5400000">
          <a:off x="3785467" y="138241"/>
          <a:ext cx="1813540" cy="2458216"/>
        </a:xfrm>
        <a:prstGeom prst="downArrow">
          <a:avLst>
            <a:gd name="adj1" fmla="val 50000"/>
            <a:gd name="adj2" fmla="val 35000"/>
          </a:avLst>
        </a:prstGeom>
        <a:solidFill>
          <a:schemeClr val="tx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Health Center</a:t>
          </a:r>
        </a:p>
      </dsp:txBody>
      <dsp:txXfrm rot="-5400000">
        <a:off x="3780499" y="913964"/>
        <a:ext cx="2140847" cy="9067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C1917-90CB-4DAD-8F9D-C35852F94B44}">
      <dsp:nvSpPr>
        <dsp:cNvPr id="0" name=""/>
        <dsp:cNvSpPr/>
      </dsp:nvSpPr>
      <dsp:spPr>
        <a:xfrm>
          <a:off x="2006910" y="687"/>
          <a:ext cx="1506868" cy="15068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Open Sans" panose="020B0606030504020204" pitchFamily="34" charset="0"/>
              <a:ea typeface="Open Sans" panose="020B0606030504020204" pitchFamily="34" charset="0"/>
              <a:cs typeface="Open Sans" panose="020B0606030504020204" pitchFamily="34" charset="0"/>
            </a:rPr>
            <a:t>Assess Leverage</a:t>
          </a:r>
        </a:p>
      </dsp:txBody>
      <dsp:txXfrm>
        <a:off x="2227586" y="221363"/>
        <a:ext cx="1065516" cy="1065516"/>
      </dsp:txXfrm>
    </dsp:sp>
    <dsp:sp modelId="{74247F3D-A489-4D58-8FD5-5EA01CBB144C}">
      <dsp:nvSpPr>
        <dsp:cNvPr id="0" name=""/>
        <dsp:cNvSpPr/>
      </dsp:nvSpPr>
      <dsp:spPr>
        <a:xfrm rot="3600000">
          <a:off x="3120090" y="1469150"/>
          <a:ext cx="399775" cy="508567"/>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a:off x="3150073" y="1518931"/>
        <a:ext cx="279843" cy="305141"/>
      </dsp:txXfrm>
    </dsp:sp>
    <dsp:sp modelId="{A5281F64-3A67-4F43-AD8D-1A23E81B6F2E}">
      <dsp:nvSpPr>
        <dsp:cNvPr id="0" name=""/>
        <dsp:cNvSpPr/>
      </dsp:nvSpPr>
      <dsp:spPr>
        <a:xfrm>
          <a:off x="3137491" y="1958910"/>
          <a:ext cx="1506868" cy="15068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Open Sans" panose="020B0606030504020204" pitchFamily="34" charset="0"/>
              <a:ea typeface="Open Sans" panose="020B0606030504020204" pitchFamily="34" charset="0"/>
              <a:cs typeface="Open Sans" panose="020B0606030504020204" pitchFamily="34" charset="0"/>
            </a:rPr>
            <a:t>Compete Based on Value</a:t>
          </a:r>
        </a:p>
      </dsp:txBody>
      <dsp:txXfrm>
        <a:off x="3358167" y="2179586"/>
        <a:ext cx="1065516" cy="1065516"/>
      </dsp:txXfrm>
    </dsp:sp>
    <dsp:sp modelId="{EA98E11D-29B2-48A8-A16A-95A1EB588D69}">
      <dsp:nvSpPr>
        <dsp:cNvPr id="0" name=""/>
        <dsp:cNvSpPr/>
      </dsp:nvSpPr>
      <dsp:spPr>
        <a:xfrm rot="10800000">
          <a:off x="2571771" y="2458060"/>
          <a:ext cx="399775" cy="508567"/>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rot="10800000">
        <a:off x="2691703" y="2559773"/>
        <a:ext cx="279843" cy="305141"/>
      </dsp:txXfrm>
    </dsp:sp>
    <dsp:sp modelId="{7B99AEC3-EFA3-40D3-A5ED-BB35556A4B8C}">
      <dsp:nvSpPr>
        <dsp:cNvPr id="0" name=""/>
        <dsp:cNvSpPr/>
      </dsp:nvSpPr>
      <dsp:spPr>
        <a:xfrm>
          <a:off x="876330" y="1958910"/>
          <a:ext cx="1506868" cy="15068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Open Sans" panose="020B0606030504020204" pitchFamily="34" charset="0"/>
              <a:ea typeface="Open Sans" panose="020B0606030504020204" pitchFamily="34" charset="0"/>
              <a:cs typeface="Open Sans" panose="020B0606030504020204" pitchFamily="34" charset="0"/>
            </a:rPr>
            <a:t>Increase Leverage or Value</a:t>
          </a:r>
        </a:p>
      </dsp:txBody>
      <dsp:txXfrm>
        <a:off x="1097006" y="2179586"/>
        <a:ext cx="1065516" cy="1065516"/>
      </dsp:txXfrm>
    </dsp:sp>
    <dsp:sp modelId="{34324D4E-6AF6-404F-9FEE-BF1100DB5702}">
      <dsp:nvSpPr>
        <dsp:cNvPr id="0" name=""/>
        <dsp:cNvSpPr/>
      </dsp:nvSpPr>
      <dsp:spPr>
        <a:xfrm rot="18000000">
          <a:off x="1989509" y="1488747"/>
          <a:ext cx="399775" cy="508567"/>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a:off x="2019492" y="1642392"/>
        <a:ext cx="279843" cy="3051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A2B49-66A7-4996-869A-D11A1A6D4D8E}">
      <dsp:nvSpPr>
        <dsp:cNvPr id="0" name=""/>
        <dsp:cNvSpPr/>
      </dsp:nvSpPr>
      <dsp:spPr>
        <a:xfrm>
          <a:off x="517683" y="0"/>
          <a:ext cx="5867079" cy="251254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AC21D6-39B5-410B-8F3B-4964D5479982}">
      <dsp:nvSpPr>
        <dsp:cNvPr id="0" name=""/>
        <dsp:cNvSpPr/>
      </dsp:nvSpPr>
      <dsp:spPr>
        <a:xfrm>
          <a:off x="731" y="753762"/>
          <a:ext cx="2203599" cy="1005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Identify Value</a:t>
          </a:r>
        </a:p>
      </dsp:txBody>
      <dsp:txXfrm>
        <a:off x="49792" y="802823"/>
        <a:ext cx="2105477" cy="906894"/>
      </dsp:txXfrm>
    </dsp:sp>
    <dsp:sp modelId="{AAA40B44-AFDB-439A-A695-7DFA079C46AA}">
      <dsp:nvSpPr>
        <dsp:cNvPr id="0" name=""/>
        <dsp:cNvSpPr/>
      </dsp:nvSpPr>
      <dsp:spPr>
        <a:xfrm>
          <a:off x="2349423" y="753762"/>
          <a:ext cx="2203599" cy="1005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Assess Value</a:t>
          </a:r>
        </a:p>
      </dsp:txBody>
      <dsp:txXfrm>
        <a:off x="2398484" y="802823"/>
        <a:ext cx="2105477" cy="906894"/>
      </dsp:txXfrm>
    </dsp:sp>
    <dsp:sp modelId="{9D7D8ACB-0998-460B-BD83-D30CEA24B857}">
      <dsp:nvSpPr>
        <dsp:cNvPr id="0" name=""/>
        <dsp:cNvSpPr/>
      </dsp:nvSpPr>
      <dsp:spPr>
        <a:xfrm>
          <a:off x="4698115" y="753762"/>
          <a:ext cx="2203599" cy="1005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Communicate Value</a:t>
          </a:r>
        </a:p>
      </dsp:txBody>
      <dsp:txXfrm>
        <a:off x="4747176" y="802823"/>
        <a:ext cx="2105477" cy="9068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6B090-7AEA-4A80-A9E8-AD0D21A93FD3}">
      <dsp:nvSpPr>
        <dsp:cNvPr id="0" name=""/>
        <dsp:cNvSpPr/>
      </dsp:nvSpPr>
      <dsp:spPr>
        <a:xfrm rot="5400000">
          <a:off x="-207775" y="208424"/>
          <a:ext cx="1385171" cy="969619"/>
        </a:xfrm>
        <a:prstGeom prst="chevron">
          <a:avLst/>
        </a:prstGeom>
        <a:solidFill>
          <a:srgbClr val="FF00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RED</a:t>
          </a:r>
        </a:p>
      </dsp:txBody>
      <dsp:txXfrm rot="-5400000">
        <a:off x="2" y="485458"/>
        <a:ext cx="969619" cy="415552"/>
      </dsp:txXfrm>
    </dsp:sp>
    <dsp:sp modelId="{B77AB5F8-C964-44E0-960B-EC1BA441C17F}">
      <dsp:nvSpPr>
        <dsp:cNvPr id="0" name=""/>
        <dsp:cNvSpPr/>
      </dsp:nvSpPr>
      <dsp:spPr>
        <a:xfrm rot="5400000">
          <a:off x="3630316" y="-2660048"/>
          <a:ext cx="900361" cy="6221755"/>
        </a:xfrm>
        <a:prstGeom prst="round2SameRect">
          <a:avLst/>
        </a:prstGeom>
        <a:solidFill>
          <a:schemeClr val="accent5">
            <a:lumMod val="20000"/>
            <a:lumOff val="80000"/>
            <a:alpha val="9000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Open Sans" panose="020B0606030504020204" pitchFamily="34" charset="0"/>
              <a:ea typeface="Open Sans" panose="020B0606030504020204" pitchFamily="34" charset="0"/>
              <a:cs typeface="Open Sans" panose="020B0606030504020204" pitchFamily="34" charset="0"/>
            </a:rPr>
            <a:t>Critical issues that without addressing, health center cannot afford to proceed because the risks (not just financial) are unacceptable for the health center</a:t>
          </a:r>
          <a:endParaRPr lang="en-US" sz="1900" kern="1200" dirty="0"/>
        </a:p>
      </dsp:txBody>
      <dsp:txXfrm rot="-5400000">
        <a:off x="969619" y="44601"/>
        <a:ext cx="6177803" cy="812457"/>
      </dsp:txXfrm>
    </dsp:sp>
    <dsp:sp modelId="{D8741C48-1C36-4FDD-AC85-1B8EBE5D2F29}">
      <dsp:nvSpPr>
        <dsp:cNvPr id="0" name=""/>
        <dsp:cNvSpPr/>
      </dsp:nvSpPr>
      <dsp:spPr>
        <a:xfrm rot="5400000">
          <a:off x="-207775" y="1396377"/>
          <a:ext cx="1385171" cy="969619"/>
        </a:xfrm>
        <a:prstGeom prst="chevron">
          <a:avLst/>
        </a:prstGeom>
        <a:solidFill>
          <a:srgbClr val="FFFF00"/>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YELLOW</a:t>
          </a:r>
        </a:p>
      </dsp:txBody>
      <dsp:txXfrm rot="-5400000">
        <a:off x="2" y="1673411"/>
        <a:ext cx="969619" cy="415552"/>
      </dsp:txXfrm>
    </dsp:sp>
    <dsp:sp modelId="{884C4310-0BB3-4E37-AB30-E87BB8BF02C9}">
      <dsp:nvSpPr>
        <dsp:cNvPr id="0" name=""/>
        <dsp:cNvSpPr/>
      </dsp:nvSpPr>
      <dsp:spPr>
        <a:xfrm rot="5400000">
          <a:off x="3630316" y="-1472095"/>
          <a:ext cx="900361" cy="6221755"/>
        </a:xfrm>
        <a:prstGeom prst="round2SameRect">
          <a:avLst/>
        </a:prstGeom>
        <a:solidFill>
          <a:srgbClr val="FFFFCC">
            <a:alpha val="89804"/>
          </a:srgb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Open Sans" panose="020B0606030504020204" pitchFamily="34" charset="0"/>
              <a:ea typeface="Open Sans" panose="020B0606030504020204" pitchFamily="34" charset="0"/>
              <a:cs typeface="Open Sans" panose="020B0606030504020204" pitchFamily="34" charset="0"/>
            </a:rPr>
            <a:t>Significant issues that should be addressed before proceeding because they create undesirable risks for the health center</a:t>
          </a:r>
          <a:endParaRPr lang="en-US" sz="1900" kern="1200" dirty="0"/>
        </a:p>
      </dsp:txBody>
      <dsp:txXfrm rot="-5400000">
        <a:off x="969619" y="1232554"/>
        <a:ext cx="6177803" cy="812457"/>
      </dsp:txXfrm>
    </dsp:sp>
    <dsp:sp modelId="{CA75F263-8FD3-4212-9A36-126F2B600997}">
      <dsp:nvSpPr>
        <dsp:cNvPr id="0" name=""/>
        <dsp:cNvSpPr/>
      </dsp:nvSpPr>
      <dsp:spPr>
        <a:xfrm rot="5400000">
          <a:off x="-207775" y="2584330"/>
          <a:ext cx="1385171" cy="969619"/>
        </a:xfrm>
        <a:prstGeom prst="chevron">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GREEN</a:t>
          </a:r>
        </a:p>
      </dsp:txBody>
      <dsp:txXfrm rot="-5400000">
        <a:off x="2" y="2861364"/>
        <a:ext cx="969619" cy="415552"/>
      </dsp:txXfrm>
    </dsp:sp>
    <dsp:sp modelId="{98A8B957-D771-4D17-A3FD-6577E91BBACE}">
      <dsp:nvSpPr>
        <dsp:cNvPr id="0" name=""/>
        <dsp:cNvSpPr/>
      </dsp:nvSpPr>
      <dsp:spPr>
        <a:xfrm rot="5400000">
          <a:off x="3630316" y="-284141"/>
          <a:ext cx="900361" cy="6221755"/>
        </a:xfrm>
        <a:prstGeom prst="round2SameRect">
          <a:avLst/>
        </a:prstGeom>
        <a:solidFill>
          <a:srgbClr val="BAF4D1">
            <a:alpha val="89804"/>
          </a:srgb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Open Sans" panose="020B0606030504020204" pitchFamily="34" charset="0"/>
              <a:ea typeface="Open Sans" panose="020B0606030504020204" pitchFamily="34" charset="0"/>
              <a:cs typeface="Open Sans" panose="020B0606030504020204" pitchFamily="34" charset="0"/>
            </a:rPr>
            <a:t>Issues that ideally would be addressed prior to proceeding to reduce potential risks </a:t>
          </a:r>
          <a:endParaRPr lang="en-US" sz="1900" kern="1200" dirty="0"/>
        </a:p>
      </dsp:txBody>
      <dsp:txXfrm rot="-5400000">
        <a:off x="969619" y="2420508"/>
        <a:ext cx="6177803" cy="8124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ED7E4-055C-4649-A782-E3B95859E016}">
      <dsp:nvSpPr>
        <dsp:cNvPr id="0" name=""/>
        <dsp:cNvSpPr/>
      </dsp:nvSpPr>
      <dsp:spPr>
        <a:xfrm rot="21050858">
          <a:off x="26891" y="1906394"/>
          <a:ext cx="8709217" cy="997336"/>
        </a:xfrm>
        <a:prstGeom prst="mathMinus">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FA42F6-DD64-2F49-9B01-8BFB04C9A28E}">
      <dsp:nvSpPr>
        <dsp:cNvPr id="0" name=""/>
        <dsp:cNvSpPr/>
      </dsp:nvSpPr>
      <dsp:spPr>
        <a:xfrm>
          <a:off x="1051560" y="240506"/>
          <a:ext cx="2628900" cy="1924050"/>
        </a:xfrm>
        <a:prstGeom prst="downArrow">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794375-B716-F14F-86C2-8900BEEE5EAB}">
      <dsp:nvSpPr>
        <dsp:cNvPr id="0" name=""/>
        <dsp:cNvSpPr/>
      </dsp:nvSpPr>
      <dsp:spPr>
        <a:xfrm>
          <a:off x="3579818" y="143579"/>
          <a:ext cx="4515482" cy="2020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l" defTabSz="1333500">
            <a:lnSpc>
              <a:spcPct val="90000"/>
            </a:lnSpc>
            <a:spcBef>
              <a:spcPct val="0"/>
            </a:spcBef>
            <a:spcAft>
              <a:spcPct val="35000"/>
            </a:spcAft>
            <a:buNone/>
          </a:pPr>
          <a:r>
            <a:rPr lang="en-US" sz="3000" kern="1200" dirty="0">
              <a:ln/>
              <a:latin typeface="Open Sans" panose="020B0606030504020204" pitchFamily="34" charset="0"/>
              <a:ea typeface="Open Sans" panose="020B0606030504020204" pitchFamily="34" charset="0"/>
              <a:cs typeface="Open Sans" panose="020B0606030504020204" pitchFamily="34" charset="0"/>
            </a:rPr>
            <a:t>Specialty and Hospital Care</a:t>
          </a:r>
        </a:p>
        <a:p>
          <a:pPr marL="228600" lvl="1" indent="-228600" algn="l" defTabSz="1022350">
            <a:lnSpc>
              <a:spcPct val="90000"/>
            </a:lnSpc>
            <a:spcBef>
              <a:spcPct val="0"/>
            </a:spcBef>
            <a:spcAft>
              <a:spcPct val="15000"/>
            </a:spcAft>
            <a:buChar char="•"/>
          </a:pPr>
          <a:r>
            <a:rPr lang="en-US" sz="2300" kern="1200" dirty="0">
              <a:ln/>
              <a:latin typeface="Open Sans" panose="020B0606030504020204" pitchFamily="34" charset="0"/>
              <a:ea typeface="Open Sans" panose="020B0606030504020204" pitchFamily="34" charset="0"/>
              <a:cs typeface="Open Sans" panose="020B0606030504020204" pitchFamily="34" charset="0"/>
            </a:rPr>
            <a:t>Fewer Hospitalizations</a:t>
          </a:r>
        </a:p>
        <a:p>
          <a:pPr marL="228600" lvl="1" indent="-228600" algn="l" defTabSz="1022350">
            <a:lnSpc>
              <a:spcPct val="90000"/>
            </a:lnSpc>
            <a:spcBef>
              <a:spcPct val="0"/>
            </a:spcBef>
            <a:spcAft>
              <a:spcPct val="15000"/>
            </a:spcAft>
            <a:buChar char="•"/>
          </a:pPr>
          <a:r>
            <a:rPr lang="en-US" sz="2300" kern="1200" dirty="0">
              <a:ln/>
              <a:latin typeface="Open Sans" panose="020B0606030504020204" pitchFamily="34" charset="0"/>
              <a:ea typeface="Open Sans" panose="020B0606030504020204" pitchFamily="34" charset="0"/>
              <a:cs typeface="Open Sans" panose="020B0606030504020204" pitchFamily="34" charset="0"/>
            </a:rPr>
            <a:t>Few ER visits</a:t>
          </a:r>
        </a:p>
      </dsp:txBody>
      <dsp:txXfrm>
        <a:off x="3579818" y="143579"/>
        <a:ext cx="4515482" cy="2020252"/>
      </dsp:txXfrm>
    </dsp:sp>
    <dsp:sp modelId="{D733CD0D-0A3B-544F-884E-D07512228373}">
      <dsp:nvSpPr>
        <dsp:cNvPr id="0" name=""/>
        <dsp:cNvSpPr/>
      </dsp:nvSpPr>
      <dsp:spPr>
        <a:xfrm>
          <a:off x="5082539" y="2645568"/>
          <a:ext cx="2628900" cy="1924050"/>
        </a:xfrm>
        <a:prstGeom prst="upArrow">
          <a:avLst/>
        </a:prstGeom>
        <a:solidFill>
          <a:schemeClr val="accent5">
            <a:hueOff val="10536357"/>
            <a:satOff val="36911"/>
            <a:lumOff val="-256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3982A5-04A8-C748-BD36-C1E24EB79E2E}">
      <dsp:nvSpPr>
        <dsp:cNvPr id="0" name=""/>
        <dsp:cNvSpPr/>
      </dsp:nvSpPr>
      <dsp:spPr>
        <a:xfrm>
          <a:off x="2436815" y="2728133"/>
          <a:ext cx="2804160" cy="2020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l" defTabSz="1333500">
            <a:lnSpc>
              <a:spcPct val="90000"/>
            </a:lnSpc>
            <a:spcBef>
              <a:spcPct val="0"/>
            </a:spcBef>
            <a:spcAft>
              <a:spcPct val="35000"/>
            </a:spcAft>
            <a:buNone/>
          </a:pPr>
          <a:r>
            <a:rPr lang="en-US" sz="3000" kern="1200" dirty="0">
              <a:ln/>
              <a:latin typeface="Open Sans" panose="020B0606030504020204" pitchFamily="34" charset="0"/>
              <a:ea typeface="Open Sans" panose="020B0606030504020204" pitchFamily="34" charset="0"/>
              <a:cs typeface="Open Sans" panose="020B0606030504020204" pitchFamily="34" charset="0"/>
            </a:rPr>
            <a:t>Primary Care</a:t>
          </a:r>
        </a:p>
        <a:p>
          <a:pPr marL="228600" lvl="1" indent="-228600" algn="l" defTabSz="1022350">
            <a:lnSpc>
              <a:spcPct val="90000"/>
            </a:lnSpc>
            <a:spcBef>
              <a:spcPct val="0"/>
            </a:spcBef>
            <a:spcAft>
              <a:spcPct val="15000"/>
            </a:spcAft>
            <a:buChar char="•"/>
          </a:pPr>
          <a:r>
            <a:rPr lang="en-US" sz="2300" b="0" kern="1200" dirty="0">
              <a:ln/>
              <a:latin typeface="Open Sans" panose="020B0606030504020204" pitchFamily="34" charset="0"/>
              <a:ea typeface="Open Sans" panose="020B0606030504020204" pitchFamily="34" charset="0"/>
              <a:cs typeface="Open Sans" panose="020B0606030504020204" pitchFamily="34" charset="0"/>
            </a:rPr>
            <a:t>Preventive Care</a:t>
          </a:r>
        </a:p>
        <a:p>
          <a:pPr marL="228600" lvl="1" indent="-228600" algn="l" defTabSz="1022350">
            <a:lnSpc>
              <a:spcPct val="90000"/>
            </a:lnSpc>
            <a:spcBef>
              <a:spcPct val="0"/>
            </a:spcBef>
            <a:spcAft>
              <a:spcPct val="15000"/>
            </a:spcAft>
            <a:buChar char="•"/>
          </a:pPr>
          <a:r>
            <a:rPr lang="en-US" sz="2300" b="0" kern="1200" dirty="0">
              <a:ln/>
              <a:latin typeface="Open Sans" panose="020B0606030504020204" pitchFamily="34" charset="0"/>
              <a:ea typeface="Open Sans" panose="020B0606030504020204" pitchFamily="34" charset="0"/>
              <a:cs typeface="Open Sans" panose="020B0606030504020204" pitchFamily="34" charset="0"/>
            </a:rPr>
            <a:t>Behavioral Care</a:t>
          </a:r>
        </a:p>
        <a:p>
          <a:pPr marL="228600" lvl="1" indent="-228600" algn="l" defTabSz="1022350">
            <a:lnSpc>
              <a:spcPct val="90000"/>
            </a:lnSpc>
            <a:spcBef>
              <a:spcPct val="0"/>
            </a:spcBef>
            <a:spcAft>
              <a:spcPct val="15000"/>
            </a:spcAft>
            <a:buChar char="•"/>
          </a:pPr>
          <a:r>
            <a:rPr lang="en-US" sz="2300" b="0" kern="1200" dirty="0">
              <a:ln/>
              <a:latin typeface="Open Sans" panose="020B0606030504020204" pitchFamily="34" charset="0"/>
              <a:ea typeface="Open Sans" panose="020B0606030504020204" pitchFamily="34" charset="0"/>
              <a:cs typeface="Open Sans" panose="020B0606030504020204" pitchFamily="34" charset="0"/>
            </a:rPr>
            <a:t>Care Coordination</a:t>
          </a:r>
        </a:p>
      </dsp:txBody>
      <dsp:txXfrm>
        <a:off x="2436815" y="2728133"/>
        <a:ext cx="2804160" cy="2020252"/>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7" tIns="48329" rIns="96657" bIns="4832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4143587" y="1"/>
            <a:ext cx="3169920" cy="480060"/>
          </a:xfrm>
          <a:prstGeom prst="rect">
            <a:avLst/>
          </a:prstGeom>
        </p:spPr>
        <p:txBody>
          <a:bodyPr vert="horz" lIns="96657" tIns="48329" rIns="96657" bIns="48329" rtlCol="0"/>
          <a:lstStyle>
            <a:lvl1pPr algn="r" fontAlgn="auto">
              <a:spcBef>
                <a:spcPts val="0"/>
              </a:spcBef>
              <a:spcAft>
                <a:spcPts val="0"/>
              </a:spcAft>
              <a:defRPr sz="1200">
                <a:latin typeface="+mn-lt"/>
                <a:ea typeface="+mn-ea"/>
                <a:cs typeface="+mn-cs"/>
              </a:defRPr>
            </a:lvl1pPr>
          </a:lstStyle>
          <a:p>
            <a:pPr>
              <a:defRPr/>
            </a:pPr>
            <a:fld id="{F22D5439-7CA9-C944-B02A-8E8F5981E480}" type="datetime1">
              <a:rPr lang="en-US"/>
              <a:pPr>
                <a:defRPr/>
              </a:pPr>
              <a:t>10/18/2016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7" tIns="48329" rIns="96657" bIns="4832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7" tIns="48329" rIns="96657" bIns="48329" rtlCol="0" anchor="b"/>
          <a:lstStyle>
            <a:lvl1pPr algn="r" fontAlgn="auto">
              <a:spcBef>
                <a:spcPts val="0"/>
              </a:spcBef>
              <a:spcAft>
                <a:spcPts val="0"/>
              </a:spcAft>
              <a:defRPr sz="1200">
                <a:latin typeface="+mn-lt"/>
                <a:ea typeface="+mn-ea"/>
                <a:cs typeface="+mn-cs"/>
              </a:defRPr>
            </a:lvl1pPr>
          </a:lstStyle>
          <a:p>
            <a:pPr>
              <a:defRPr/>
            </a:pPr>
            <a:fld id="{F2827FE0-84C2-6D40-8564-F9AD59FFBE20}" type="slidenum">
              <a:rPr lang="en-US"/>
              <a:pPr>
                <a:defRPr/>
              </a:pPr>
              <a:t>‹#›</a:t>
            </a:fld>
            <a:endParaRPr lang="en-US"/>
          </a:p>
        </p:txBody>
      </p:sp>
    </p:spTree>
    <p:extLst>
      <p:ext uri="{BB962C8B-B14F-4D97-AF65-F5344CB8AC3E}">
        <p14:creationId xmlns:p14="http://schemas.microsoft.com/office/powerpoint/2010/main" val="20875516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7" tIns="48329" rIns="96657" bIns="4832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7" tIns="48329" rIns="96657" bIns="48329" rtlCol="0"/>
          <a:lstStyle>
            <a:lvl1pPr algn="r" fontAlgn="auto">
              <a:spcBef>
                <a:spcPts val="0"/>
              </a:spcBef>
              <a:spcAft>
                <a:spcPts val="0"/>
              </a:spcAft>
              <a:defRPr sz="1200">
                <a:latin typeface="+mn-lt"/>
                <a:ea typeface="+mn-ea"/>
                <a:cs typeface="+mn-cs"/>
              </a:defRPr>
            </a:lvl1pPr>
          </a:lstStyle>
          <a:p>
            <a:pPr>
              <a:defRPr/>
            </a:pPr>
            <a:fld id="{1BB699A0-D416-834C-88D4-39F48D1DE7F1}" type="datetime1">
              <a:rPr lang="en-US"/>
              <a:pPr>
                <a:defRPr/>
              </a:pPr>
              <a:t>10/18/2016</a:t>
            </a:fld>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57" tIns="48329" rIns="96657" bIns="48329" rtlCol="0" anchor="ctr"/>
          <a:lstStyle/>
          <a:p>
            <a:pPr lvl="0"/>
            <a:endParaRPr lang="en-US" noProof="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7" tIns="48329" rIns="96657" bIns="4832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7" tIns="48329" rIns="96657" bIns="4832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7" tIns="48329" rIns="96657" bIns="48329" rtlCol="0" anchor="b"/>
          <a:lstStyle>
            <a:lvl1pPr algn="r" fontAlgn="auto">
              <a:spcBef>
                <a:spcPts val="0"/>
              </a:spcBef>
              <a:spcAft>
                <a:spcPts val="0"/>
              </a:spcAft>
              <a:defRPr sz="1200">
                <a:latin typeface="+mn-lt"/>
                <a:ea typeface="+mn-ea"/>
                <a:cs typeface="+mn-cs"/>
              </a:defRPr>
            </a:lvl1pPr>
          </a:lstStyle>
          <a:p>
            <a:pPr>
              <a:defRPr/>
            </a:pPr>
            <a:fld id="{0ED9E8BD-5BD3-2B46-996D-C959D17F4E54}" type="slidenum">
              <a:rPr lang="en-US"/>
              <a:pPr>
                <a:defRPr/>
              </a:pPr>
              <a:t>‹#›</a:t>
            </a:fld>
            <a:endParaRPr lang="en-US"/>
          </a:p>
        </p:txBody>
      </p:sp>
    </p:spTree>
    <p:extLst>
      <p:ext uri="{BB962C8B-B14F-4D97-AF65-F5344CB8AC3E}">
        <p14:creationId xmlns:p14="http://schemas.microsoft.com/office/powerpoint/2010/main" val="18306896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p>
        </p:txBody>
      </p:sp>
      <p:sp>
        <p:nvSpPr>
          <p:cNvPr id="133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600">
                <a:solidFill>
                  <a:schemeClr val="tx1"/>
                </a:solidFill>
                <a:latin typeface="Calibri" charset="0"/>
                <a:ea typeface="ＭＳ Ｐゴシック" charset="0"/>
                <a:cs typeface="ＭＳ Ｐゴシック" charset="0"/>
              </a:defRPr>
            </a:lvl1pPr>
            <a:lvl2pPr marL="785343" indent="-302055" eaLnBrk="0" hangingPunct="0">
              <a:defRPr sz="2600">
                <a:solidFill>
                  <a:schemeClr val="tx1"/>
                </a:solidFill>
                <a:latin typeface="Calibri" charset="0"/>
                <a:ea typeface="ＭＳ Ｐゴシック" charset="0"/>
              </a:defRPr>
            </a:lvl2pPr>
            <a:lvl3pPr marL="1208221" indent="-241645" eaLnBrk="0" hangingPunct="0">
              <a:defRPr sz="2600">
                <a:solidFill>
                  <a:schemeClr val="tx1"/>
                </a:solidFill>
                <a:latin typeface="Calibri" charset="0"/>
                <a:ea typeface="ＭＳ Ｐゴシック" charset="0"/>
              </a:defRPr>
            </a:lvl3pPr>
            <a:lvl4pPr marL="1691509" indent="-241645" eaLnBrk="0" hangingPunct="0">
              <a:defRPr sz="2600">
                <a:solidFill>
                  <a:schemeClr val="tx1"/>
                </a:solidFill>
                <a:latin typeface="Calibri" charset="0"/>
                <a:ea typeface="ＭＳ Ｐゴシック" charset="0"/>
              </a:defRPr>
            </a:lvl4pPr>
            <a:lvl5pPr marL="2174797" indent="-241645" eaLnBrk="0" hangingPunct="0">
              <a:defRPr sz="2600">
                <a:solidFill>
                  <a:schemeClr val="tx1"/>
                </a:solidFill>
                <a:latin typeface="Calibri" charset="0"/>
                <a:ea typeface="ＭＳ Ｐゴシック" charset="0"/>
              </a:defRPr>
            </a:lvl5pPr>
            <a:lvl6pPr marL="2658085" indent="-241645" eaLnBrk="0" fontAlgn="base" hangingPunct="0">
              <a:spcBef>
                <a:spcPct val="0"/>
              </a:spcBef>
              <a:spcAft>
                <a:spcPct val="0"/>
              </a:spcAft>
              <a:defRPr sz="2600">
                <a:solidFill>
                  <a:schemeClr val="tx1"/>
                </a:solidFill>
                <a:latin typeface="Calibri" charset="0"/>
                <a:ea typeface="ＭＳ Ｐゴシック" charset="0"/>
              </a:defRPr>
            </a:lvl6pPr>
            <a:lvl7pPr marL="3141373" indent="-241645" eaLnBrk="0" fontAlgn="base" hangingPunct="0">
              <a:spcBef>
                <a:spcPct val="0"/>
              </a:spcBef>
              <a:spcAft>
                <a:spcPct val="0"/>
              </a:spcAft>
              <a:defRPr sz="2600">
                <a:solidFill>
                  <a:schemeClr val="tx1"/>
                </a:solidFill>
                <a:latin typeface="Calibri" charset="0"/>
                <a:ea typeface="ＭＳ Ｐゴシック" charset="0"/>
              </a:defRPr>
            </a:lvl7pPr>
            <a:lvl8pPr marL="3624661" indent="-241645" eaLnBrk="0" fontAlgn="base" hangingPunct="0">
              <a:spcBef>
                <a:spcPct val="0"/>
              </a:spcBef>
              <a:spcAft>
                <a:spcPct val="0"/>
              </a:spcAft>
              <a:defRPr sz="2600">
                <a:solidFill>
                  <a:schemeClr val="tx1"/>
                </a:solidFill>
                <a:latin typeface="Calibri" charset="0"/>
                <a:ea typeface="ＭＳ Ｐゴシック" charset="0"/>
              </a:defRPr>
            </a:lvl8pPr>
            <a:lvl9pPr marL="4107949" indent="-241645" eaLnBrk="0" fontAlgn="base" hangingPunct="0">
              <a:spcBef>
                <a:spcPct val="0"/>
              </a:spcBef>
              <a:spcAft>
                <a:spcPct val="0"/>
              </a:spcAft>
              <a:defRPr sz="2600">
                <a:solidFill>
                  <a:schemeClr val="tx1"/>
                </a:solidFill>
                <a:latin typeface="Calibri" charset="0"/>
                <a:ea typeface="ＭＳ Ｐゴシック" charset="0"/>
              </a:defRPr>
            </a:lvl9pPr>
          </a:lstStyle>
          <a:p>
            <a:pPr eaLnBrk="1" fontAlgn="base" hangingPunct="1">
              <a:spcBef>
                <a:spcPct val="0"/>
              </a:spcBef>
              <a:spcAft>
                <a:spcPct val="0"/>
              </a:spcAft>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47292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85343" indent="-302055" eaLnBrk="0" hangingPunct="0">
              <a:spcBef>
                <a:spcPct val="30000"/>
              </a:spcBef>
              <a:defRPr sz="1200">
                <a:solidFill>
                  <a:schemeClr val="tx1"/>
                </a:solidFill>
                <a:latin typeface="Calibri" pitchFamily="34" charset="0"/>
                <a:ea typeface="MS PGothic" pitchFamily="34" charset="-128"/>
              </a:defRPr>
            </a:lvl2pPr>
            <a:lvl3pPr marL="1208221" indent="-241645" eaLnBrk="0" hangingPunct="0">
              <a:spcBef>
                <a:spcPct val="30000"/>
              </a:spcBef>
              <a:defRPr sz="1200">
                <a:solidFill>
                  <a:schemeClr val="tx1"/>
                </a:solidFill>
                <a:latin typeface="Calibri" pitchFamily="34" charset="0"/>
                <a:ea typeface="MS PGothic" pitchFamily="34" charset="-128"/>
              </a:defRPr>
            </a:lvl3pPr>
            <a:lvl4pPr marL="1691509" indent="-241645" eaLnBrk="0" hangingPunct="0">
              <a:spcBef>
                <a:spcPct val="30000"/>
              </a:spcBef>
              <a:defRPr sz="1200">
                <a:solidFill>
                  <a:schemeClr val="tx1"/>
                </a:solidFill>
                <a:latin typeface="Calibri" pitchFamily="34" charset="0"/>
                <a:ea typeface="MS PGothic" pitchFamily="34" charset="-128"/>
              </a:defRPr>
            </a:lvl4pPr>
            <a:lvl5pPr marL="2174797" indent="-241645" eaLnBrk="0" hangingPunct="0">
              <a:spcBef>
                <a:spcPct val="30000"/>
              </a:spcBef>
              <a:defRPr sz="1200">
                <a:solidFill>
                  <a:schemeClr val="tx1"/>
                </a:solidFill>
                <a:latin typeface="Calibri" pitchFamily="34" charset="0"/>
                <a:ea typeface="MS PGothic" pitchFamily="34" charset="-128"/>
              </a:defRPr>
            </a:lvl5pPr>
            <a:lvl6pPr marL="2658085"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6pPr>
            <a:lvl7pPr marL="3141373"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624661"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8pPr>
            <a:lvl9pPr marL="4107949"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85343" indent="-302055" eaLnBrk="0" hangingPunct="0">
              <a:spcBef>
                <a:spcPct val="30000"/>
              </a:spcBef>
              <a:defRPr sz="1200">
                <a:solidFill>
                  <a:schemeClr val="tx1"/>
                </a:solidFill>
                <a:latin typeface="Calibri" pitchFamily="34" charset="0"/>
                <a:ea typeface="MS PGothic" pitchFamily="34" charset="-128"/>
              </a:defRPr>
            </a:lvl2pPr>
            <a:lvl3pPr marL="1208221" indent="-241645" eaLnBrk="0" hangingPunct="0">
              <a:spcBef>
                <a:spcPct val="30000"/>
              </a:spcBef>
              <a:defRPr sz="1200">
                <a:solidFill>
                  <a:schemeClr val="tx1"/>
                </a:solidFill>
                <a:latin typeface="Calibri" pitchFamily="34" charset="0"/>
                <a:ea typeface="MS PGothic" pitchFamily="34" charset="-128"/>
              </a:defRPr>
            </a:lvl3pPr>
            <a:lvl4pPr marL="1691509" indent="-241645" eaLnBrk="0" hangingPunct="0">
              <a:spcBef>
                <a:spcPct val="30000"/>
              </a:spcBef>
              <a:defRPr sz="1200">
                <a:solidFill>
                  <a:schemeClr val="tx1"/>
                </a:solidFill>
                <a:latin typeface="Calibri" pitchFamily="34" charset="0"/>
                <a:ea typeface="MS PGothic" pitchFamily="34" charset="-128"/>
              </a:defRPr>
            </a:lvl4pPr>
            <a:lvl5pPr marL="2174797" indent="-241645" eaLnBrk="0" hangingPunct="0">
              <a:spcBef>
                <a:spcPct val="30000"/>
              </a:spcBef>
              <a:defRPr sz="1200">
                <a:solidFill>
                  <a:schemeClr val="tx1"/>
                </a:solidFill>
                <a:latin typeface="Calibri" pitchFamily="34" charset="0"/>
                <a:ea typeface="MS PGothic" pitchFamily="34" charset="-128"/>
              </a:defRPr>
            </a:lvl5pPr>
            <a:lvl6pPr marL="2658085"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6pPr>
            <a:lvl7pPr marL="3141373"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624661"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8pPr>
            <a:lvl9pPr marL="4107949"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98768" indent="-307090" eaLnBrk="0" hangingPunct="0">
              <a:spcBef>
                <a:spcPct val="30000"/>
              </a:spcBef>
              <a:defRPr sz="1200">
                <a:solidFill>
                  <a:schemeClr val="tx1"/>
                </a:solidFill>
                <a:latin typeface="Calibri" pitchFamily="34" charset="0"/>
                <a:ea typeface="MS PGothic" pitchFamily="34" charset="-128"/>
              </a:defRPr>
            </a:lvl2pPr>
            <a:lvl3pPr marL="1230036" indent="-245000" eaLnBrk="0" hangingPunct="0">
              <a:spcBef>
                <a:spcPct val="30000"/>
              </a:spcBef>
              <a:defRPr sz="1200">
                <a:solidFill>
                  <a:schemeClr val="tx1"/>
                </a:solidFill>
                <a:latin typeface="Calibri" pitchFamily="34" charset="0"/>
                <a:ea typeface="MS PGothic" pitchFamily="34" charset="-128"/>
              </a:defRPr>
            </a:lvl3pPr>
            <a:lvl4pPr marL="1721713" indent="-245000" eaLnBrk="0" hangingPunct="0">
              <a:spcBef>
                <a:spcPct val="30000"/>
              </a:spcBef>
              <a:defRPr sz="1200">
                <a:solidFill>
                  <a:schemeClr val="tx1"/>
                </a:solidFill>
                <a:latin typeface="Calibri" pitchFamily="34" charset="0"/>
                <a:ea typeface="MS PGothic" pitchFamily="34" charset="-128"/>
              </a:defRPr>
            </a:lvl4pPr>
            <a:lvl5pPr marL="2215071" indent="-245000" eaLnBrk="0" hangingPunct="0">
              <a:spcBef>
                <a:spcPct val="30000"/>
              </a:spcBef>
              <a:defRPr sz="1200">
                <a:solidFill>
                  <a:schemeClr val="tx1"/>
                </a:solidFill>
                <a:latin typeface="Calibri" pitchFamily="34" charset="0"/>
                <a:ea typeface="MS PGothic" pitchFamily="34" charset="-128"/>
              </a:defRPr>
            </a:lvl5pPr>
            <a:lvl6pPr marL="2698359" indent="-245000" defTabSz="483288" eaLnBrk="0" fontAlgn="base" hangingPunct="0">
              <a:spcBef>
                <a:spcPct val="30000"/>
              </a:spcBef>
              <a:spcAft>
                <a:spcPct val="0"/>
              </a:spcAft>
              <a:defRPr sz="1200">
                <a:solidFill>
                  <a:schemeClr val="tx1"/>
                </a:solidFill>
                <a:latin typeface="Calibri" pitchFamily="34" charset="0"/>
                <a:ea typeface="MS PGothic" pitchFamily="34" charset="-128"/>
              </a:defRPr>
            </a:lvl6pPr>
            <a:lvl7pPr marL="3181647" indent="-245000" defTabSz="48328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664935" indent="-245000" defTabSz="483288" eaLnBrk="0" fontAlgn="base" hangingPunct="0">
              <a:spcBef>
                <a:spcPct val="30000"/>
              </a:spcBef>
              <a:spcAft>
                <a:spcPct val="0"/>
              </a:spcAft>
              <a:defRPr sz="1200">
                <a:solidFill>
                  <a:schemeClr val="tx1"/>
                </a:solidFill>
                <a:latin typeface="Calibri" pitchFamily="34" charset="0"/>
                <a:ea typeface="MS PGothic" pitchFamily="34" charset="-128"/>
              </a:defRPr>
            </a:lvl8pPr>
            <a:lvl9pPr marL="4148223" indent="-245000" defTabSz="48328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85343" indent="-302055" eaLnBrk="0" hangingPunct="0">
              <a:spcBef>
                <a:spcPct val="30000"/>
              </a:spcBef>
              <a:defRPr sz="1200">
                <a:solidFill>
                  <a:schemeClr val="tx1"/>
                </a:solidFill>
                <a:latin typeface="Calibri" pitchFamily="34" charset="0"/>
                <a:ea typeface="MS PGothic" pitchFamily="34" charset="-128"/>
              </a:defRPr>
            </a:lvl2pPr>
            <a:lvl3pPr marL="1208221" indent="-241645" eaLnBrk="0" hangingPunct="0">
              <a:spcBef>
                <a:spcPct val="30000"/>
              </a:spcBef>
              <a:defRPr sz="1200">
                <a:solidFill>
                  <a:schemeClr val="tx1"/>
                </a:solidFill>
                <a:latin typeface="Calibri" pitchFamily="34" charset="0"/>
                <a:ea typeface="MS PGothic" pitchFamily="34" charset="-128"/>
              </a:defRPr>
            </a:lvl3pPr>
            <a:lvl4pPr marL="1691509" indent="-241645" eaLnBrk="0" hangingPunct="0">
              <a:spcBef>
                <a:spcPct val="30000"/>
              </a:spcBef>
              <a:defRPr sz="1200">
                <a:solidFill>
                  <a:schemeClr val="tx1"/>
                </a:solidFill>
                <a:latin typeface="Calibri" pitchFamily="34" charset="0"/>
                <a:ea typeface="MS PGothic" pitchFamily="34" charset="-128"/>
              </a:defRPr>
            </a:lvl4pPr>
            <a:lvl5pPr marL="2174797" indent="-241645" eaLnBrk="0" hangingPunct="0">
              <a:spcBef>
                <a:spcPct val="30000"/>
              </a:spcBef>
              <a:defRPr sz="1200">
                <a:solidFill>
                  <a:schemeClr val="tx1"/>
                </a:solidFill>
                <a:latin typeface="Calibri" pitchFamily="34" charset="0"/>
                <a:ea typeface="MS PGothic" pitchFamily="34" charset="-128"/>
              </a:defRPr>
            </a:lvl5pPr>
            <a:lvl6pPr marL="2658085"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6pPr>
            <a:lvl7pPr marL="3141373"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624661"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8pPr>
            <a:lvl9pPr marL="4107949"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85343" indent="-302055" eaLnBrk="0" hangingPunct="0">
              <a:spcBef>
                <a:spcPct val="30000"/>
              </a:spcBef>
              <a:defRPr sz="1200">
                <a:solidFill>
                  <a:schemeClr val="tx1"/>
                </a:solidFill>
                <a:latin typeface="Calibri" pitchFamily="34" charset="0"/>
                <a:ea typeface="MS PGothic" pitchFamily="34" charset="-128"/>
              </a:defRPr>
            </a:lvl2pPr>
            <a:lvl3pPr marL="1208221" indent="-241645" eaLnBrk="0" hangingPunct="0">
              <a:spcBef>
                <a:spcPct val="30000"/>
              </a:spcBef>
              <a:defRPr sz="1200">
                <a:solidFill>
                  <a:schemeClr val="tx1"/>
                </a:solidFill>
                <a:latin typeface="Calibri" pitchFamily="34" charset="0"/>
                <a:ea typeface="MS PGothic" pitchFamily="34" charset="-128"/>
              </a:defRPr>
            </a:lvl3pPr>
            <a:lvl4pPr marL="1691509" indent="-241645" eaLnBrk="0" hangingPunct="0">
              <a:spcBef>
                <a:spcPct val="30000"/>
              </a:spcBef>
              <a:defRPr sz="1200">
                <a:solidFill>
                  <a:schemeClr val="tx1"/>
                </a:solidFill>
                <a:latin typeface="Calibri" pitchFamily="34" charset="0"/>
                <a:ea typeface="MS PGothic" pitchFamily="34" charset="-128"/>
              </a:defRPr>
            </a:lvl4pPr>
            <a:lvl5pPr marL="2174797" indent="-241645" eaLnBrk="0" hangingPunct="0">
              <a:spcBef>
                <a:spcPct val="30000"/>
              </a:spcBef>
              <a:defRPr sz="1200">
                <a:solidFill>
                  <a:schemeClr val="tx1"/>
                </a:solidFill>
                <a:latin typeface="Calibri" pitchFamily="34" charset="0"/>
                <a:ea typeface="MS PGothic" pitchFamily="34" charset="-128"/>
              </a:defRPr>
            </a:lvl5pPr>
            <a:lvl6pPr marL="2658085"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6pPr>
            <a:lvl7pPr marL="3141373"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624661"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8pPr>
            <a:lvl9pPr marL="4107949"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98744" indent="-307080" eaLnBrk="0" hangingPunct="0">
              <a:spcBef>
                <a:spcPct val="30000"/>
              </a:spcBef>
              <a:defRPr sz="1200">
                <a:solidFill>
                  <a:schemeClr val="tx1"/>
                </a:solidFill>
                <a:latin typeface="Calibri" pitchFamily="34" charset="0"/>
                <a:ea typeface="ＭＳ Ｐゴシック" pitchFamily="34" charset="-128"/>
              </a:defRPr>
            </a:lvl2pPr>
            <a:lvl3pPr marL="1229998" indent="-244992" eaLnBrk="0" hangingPunct="0">
              <a:spcBef>
                <a:spcPct val="30000"/>
              </a:spcBef>
              <a:defRPr sz="1200">
                <a:solidFill>
                  <a:schemeClr val="tx1"/>
                </a:solidFill>
                <a:latin typeface="Calibri" pitchFamily="34" charset="0"/>
                <a:ea typeface="ＭＳ Ｐゴシック" pitchFamily="34" charset="-128"/>
              </a:defRPr>
            </a:lvl3pPr>
            <a:lvl4pPr marL="1721660" indent="-244992" eaLnBrk="0" hangingPunct="0">
              <a:spcBef>
                <a:spcPct val="30000"/>
              </a:spcBef>
              <a:defRPr sz="1200">
                <a:solidFill>
                  <a:schemeClr val="tx1"/>
                </a:solidFill>
                <a:latin typeface="Calibri" pitchFamily="34" charset="0"/>
                <a:ea typeface="ＭＳ Ｐゴシック" pitchFamily="34" charset="-128"/>
              </a:defRPr>
            </a:lvl4pPr>
            <a:lvl5pPr marL="2215001" indent="-244992" eaLnBrk="0" hangingPunct="0">
              <a:spcBef>
                <a:spcPct val="30000"/>
              </a:spcBef>
              <a:defRPr sz="1200">
                <a:solidFill>
                  <a:schemeClr val="tx1"/>
                </a:solidFill>
                <a:latin typeface="Calibri" pitchFamily="34" charset="0"/>
                <a:ea typeface="ＭＳ Ｐゴシック" pitchFamily="34" charset="-128"/>
              </a:defRPr>
            </a:lvl5pPr>
            <a:lvl6pPr marL="2698275" indent="-244992"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81548" indent="-244992"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64821" indent="-244992"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48094" indent="-244992"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117067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75" indent="-182875" defTabSz="975329">
              <a:buFontTx/>
              <a:buChar char="-"/>
              <a:defRPr/>
            </a:pPr>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28962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79038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2362663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Ø"/>
            </a:pPr>
            <a:endParaRPr lang="en-US" altLang="en-US" dirty="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None/>
            </a:pPr>
            <a:endParaRPr lang="en-US" altLang="en-US" dirty="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628310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8399815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398200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xfrm>
            <a:off x="1257300" y="720725"/>
            <a:ext cx="4802188" cy="3600450"/>
          </a:xfrm>
          <a:ln/>
        </p:spPr>
      </p:sp>
      <p:sp>
        <p:nvSpPr>
          <p:cNvPr id="122883" name="Notes Placeholder 2"/>
          <p:cNvSpPr>
            <a:spLocks noGrp="1"/>
          </p:cNvSpPr>
          <p:nvPr>
            <p:ph type="body" idx="1"/>
          </p:nvPr>
        </p:nvSpPr>
        <p:spPr>
          <a:xfrm>
            <a:off x="731521" y="4561229"/>
            <a:ext cx="5852160" cy="4320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26" tIns="47863" rIns="95726" bIns="47863"/>
          <a:lstStyle/>
          <a:p>
            <a:pPr eaLnBrk="1" hangingPunct="1"/>
            <a:endParaRPr lang="en-US" altLang="en-US" dirty="0"/>
          </a:p>
        </p:txBody>
      </p:sp>
      <p:sp>
        <p:nvSpPr>
          <p:cNvPr id="122884" name="Slide Number Placeholder 3"/>
          <p:cNvSpPr txBox="1">
            <a:spLocks noGrp="1"/>
          </p:cNvSpPr>
          <p:nvPr/>
        </p:nvSpPr>
        <p:spPr bwMode="auto">
          <a:xfrm>
            <a:off x="4143587" y="9119175"/>
            <a:ext cx="3169920"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26" tIns="47863" rIns="95726" bIns="47863" anchor="b"/>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
        <p:nvSpPr>
          <p:cNvPr id="139267" name="Rectangle 2"/>
          <p:cNvSpPr>
            <a:spLocks noGrp="1" noRot="1" noChangeAspect="1" noChangeArrowheads="1" noTextEdit="1"/>
          </p:cNvSpPr>
          <p:nvPr>
            <p:ph type="sldImg"/>
          </p:nvPr>
        </p:nvSpPr>
        <p:spPr bwMode="auto">
          <a:xfrm>
            <a:off x="1258888" y="720725"/>
            <a:ext cx="4802187"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3327" eaLnBrk="0" hangingPunct="0">
              <a:spcBef>
                <a:spcPct val="30000"/>
              </a:spcBef>
              <a:defRPr sz="1200">
                <a:solidFill>
                  <a:schemeClr val="tx1"/>
                </a:solidFill>
                <a:latin typeface="Calibri" pitchFamily="34" charset="0"/>
                <a:ea typeface="ＭＳ Ｐゴシック" pitchFamily="34" charset="-128"/>
              </a:defRPr>
            </a:lvl1pPr>
            <a:lvl2pPr marL="755113" indent="-290299" defTabSz="983327" eaLnBrk="0" hangingPunct="0">
              <a:spcBef>
                <a:spcPct val="30000"/>
              </a:spcBef>
              <a:defRPr sz="1200">
                <a:solidFill>
                  <a:schemeClr val="tx1"/>
                </a:solidFill>
                <a:latin typeface="Calibri" pitchFamily="34" charset="0"/>
                <a:ea typeface="ＭＳ Ｐゴシック" pitchFamily="34" charset="-128"/>
              </a:defRPr>
            </a:lvl2pPr>
            <a:lvl3pPr marL="1162876" indent="-231568" defTabSz="983327" eaLnBrk="0" hangingPunct="0">
              <a:spcBef>
                <a:spcPct val="30000"/>
              </a:spcBef>
              <a:defRPr sz="1200">
                <a:solidFill>
                  <a:schemeClr val="tx1"/>
                </a:solidFill>
                <a:latin typeface="Calibri" pitchFamily="34" charset="0"/>
                <a:ea typeface="ＭＳ Ｐゴシック" pitchFamily="34" charset="-128"/>
              </a:defRPr>
            </a:lvl3pPr>
            <a:lvl4pPr marL="1629369" indent="-231568" defTabSz="983327" eaLnBrk="0" hangingPunct="0">
              <a:spcBef>
                <a:spcPct val="30000"/>
              </a:spcBef>
              <a:defRPr sz="1200">
                <a:solidFill>
                  <a:schemeClr val="tx1"/>
                </a:solidFill>
                <a:latin typeface="Calibri" pitchFamily="34" charset="0"/>
                <a:ea typeface="ＭＳ Ｐゴシック" pitchFamily="34" charset="-128"/>
              </a:defRPr>
            </a:lvl4pPr>
            <a:lvl5pPr marL="2094184" indent="-231568" defTabSz="983327" eaLnBrk="0" hangingPunct="0">
              <a:spcBef>
                <a:spcPct val="30000"/>
              </a:spcBef>
              <a:defRPr sz="1200">
                <a:solidFill>
                  <a:schemeClr val="tx1"/>
                </a:solidFill>
                <a:latin typeface="Calibri" pitchFamily="34" charset="0"/>
                <a:ea typeface="ＭＳ Ｐゴシック" pitchFamily="34" charset="-128"/>
              </a:defRPr>
            </a:lvl5pPr>
            <a:lvl6pPr marL="2577457" indent="-231568" defTabSz="983327"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60729" indent="-231568" defTabSz="983327"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544003" indent="-231568" defTabSz="983327"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027275" indent="-231568" defTabSz="983327"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5230265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799272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4438507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1958881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384449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058721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8062910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911719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968471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p:spPr>
        <p:txBody>
          <a:bodyPr/>
          <a:lstStyle/>
          <a:p>
            <a:endParaRPr lang="en-US" dirty="0"/>
          </a:p>
        </p:txBody>
      </p:sp>
      <p:sp>
        <p:nvSpPr>
          <p:cNvPr id="81924" name="Slide Number Placeholder 3"/>
          <p:cNvSpPr>
            <a:spLocks noGrp="1"/>
          </p:cNvSpPr>
          <p:nvPr>
            <p:ph type="sldNum" sz="quarter" idx="5"/>
          </p:nvPr>
        </p:nvSpPr>
        <p:spPr/>
        <p:txBody>
          <a:bodyPr/>
          <a:lstStyle>
            <a:lvl1pPr defTabSz="966232" eaLnBrk="0" hangingPunct="0">
              <a:defRPr>
                <a:solidFill>
                  <a:schemeClr val="tx1"/>
                </a:solidFill>
                <a:latin typeface="Arial" pitchFamily="34" charset="0"/>
              </a:defRPr>
            </a:lvl1pPr>
            <a:lvl2pPr marL="742524" indent="-285586" defTabSz="966232" eaLnBrk="0" hangingPunct="0">
              <a:defRPr>
                <a:solidFill>
                  <a:schemeClr val="tx1"/>
                </a:solidFill>
                <a:latin typeface="Arial" pitchFamily="34" charset="0"/>
              </a:defRPr>
            </a:lvl2pPr>
            <a:lvl3pPr marL="1142344" indent="-228467" defTabSz="966232" eaLnBrk="0" hangingPunct="0">
              <a:defRPr>
                <a:solidFill>
                  <a:schemeClr val="tx1"/>
                </a:solidFill>
                <a:latin typeface="Arial" pitchFamily="34" charset="0"/>
              </a:defRPr>
            </a:lvl3pPr>
            <a:lvl4pPr marL="1599280" indent="-228467" defTabSz="966232" eaLnBrk="0" hangingPunct="0">
              <a:defRPr>
                <a:solidFill>
                  <a:schemeClr val="tx1"/>
                </a:solidFill>
                <a:latin typeface="Arial" pitchFamily="34" charset="0"/>
              </a:defRPr>
            </a:lvl4pPr>
            <a:lvl5pPr marL="2056220" indent="-228467" defTabSz="966232" eaLnBrk="0" hangingPunct="0">
              <a:defRPr>
                <a:solidFill>
                  <a:schemeClr val="tx1"/>
                </a:solidFill>
                <a:latin typeface="Arial" pitchFamily="34" charset="0"/>
              </a:defRPr>
            </a:lvl5pPr>
            <a:lvl6pPr marL="2513157" indent="-228467" defTabSz="966232" eaLnBrk="0" fontAlgn="base" hangingPunct="0">
              <a:spcBef>
                <a:spcPct val="0"/>
              </a:spcBef>
              <a:spcAft>
                <a:spcPct val="0"/>
              </a:spcAft>
              <a:defRPr>
                <a:solidFill>
                  <a:schemeClr val="tx1"/>
                </a:solidFill>
                <a:latin typeface="Arial" pitchFamily="34" charset="0"/>
              </a:defRPr>
            </a:lvl6pPr>
            <a:lvl7pPr marL="2970095" indent="-228467" defTabSz="966232" eaLnBrk="0" fontAlgn="base" hangingPunct="0">
              <a:spcBef>
                <a:spcPct val="0"/>
              </a:spcBef>
              <a:spcAft>
                <a:spcPct val="0"/>
              </a:spcAft>
              <a:defRPr>
                <a:solidFill>
                  <a:schemeClr val="tx1"/>
                </a:solidFill>
                <a:latin typeface="Arial" pitchFamily="34" charset="0"/>
              </a:defRPr>
            </a:lvl7pPr>
            <a:lvl8pPr marL="3427033" indent="-228467" defTabSz="966232" eaLnBrk="0" fontAlgn="base" hangingPunct="0">
              <a:spcBef>
                <a:spcPct val="0"/>
              </a:spcBef>
              <a:spcAft>
                <a:spcPct val="0"/>
              </a:spcAft>
              <a:defRPr>
                <a:solidFill>
                  <a:schemeClr val="tx1"/>
                </a:solidFill>
                <a:latin typeface="Arial" pitchFamily="34" charset="0"/>
              </a:defRPr>
            </a:lvl8pPr>
            <a:lvl9pPr marL="3883970" indent="-228467" defTabSz="966232" eaLnBrk="0" fontAlgn="base" hangingPunct="0">
              <a:spcBef>
                <a:spcPct val="0"/>
              </a:spcBef>
              <a:spcAft>
                <a:spcPct val="0"/>
              </a:spcAft>
              <a:defRPr>
                <a:solidFill>
                  <a:schemeClr val="tx1"/>
                </a:solidFill>
                <a:latin typeface="Arial" pitchFamily="34" charset="0"/>
              </a:defRPr>
            </a:lvl9pPr>
          </a:lstStyle>
          <a:p>
            <a:pPr eaLnBrk="1" hangingPunct="1">
              <a:defRPr/>
            </a:pPr>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itchFamily="34" charset="0"/>
            </a:endParaRPr>
          </a:p>
        </p:txBody>
      </p:sp>
      <p:sp>
        <p:nvSpPr>
          <p:cNvPr id="7578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391" eaLnBrk="0" hangingPunct="0">
              <a:defRPr>
                <a:solidFill>
                  <a:schemeClr val="tx1"/>
                </a:solidFill>
                <a:latin typeface="Arial" pitchFamily="34" charset="0"/>
              </a:defRPr>
            </a:lvl1pPr>
            <a:lvl2pPr marL="742647" indent="-285633" defTabSz="966391" eaLnBrk="0" hangingPunct="0">
              <a:defRPr>
                <a:solidFill>
                  <a:schemeClr val="tx1"/>
                </a:solidFill>
                <a:latin typeface="Arial" pitchFamily="34" charset="0"/>
              </a:defRPr>
            </a:lvl2pPr>
            <a:lvl3pPr marL="1142531" indent="-228506" defTabSz="966391" eaLnBrk="0" hangingPunct="0">
              <a:defRPr>
                <a:solidFill>
                  <a:schemeClr val="tx1"/>
                </a:solidFill>
                <a:latin typeface="Arial" pitchFamily="34" charset="0"/>
              </a:defRPr>
            </a:lvl3pPr>
            <a:lvl4pPr marL="1599544" indent="-228506" defTabSz="966391" eaLnBrk="0" hangingPunct="0">
              <a:defRPr>
                <a:solidFill>
                  <a:schemeClr val="tx1"/>
                </a:solidFill>
                <a:latin typeface="Arial" pitchFamily="34" charset="0"/>
              </a:defRPr>
            </a:lvl4pPr>
            <a:lvl5pPr marL="2056557" indent="-228506" defTabSz="966391" eaLnBrk="0" hangingPunct="0">
              <a:defRPr>
                <a:solidFill>
                  <a:schemeClr val="tx1"/>
                </a:solidFill>
                <a:latin typeface="Arial" pitchFamily="34" charset="0"/>
              </a:defRPr>
            </a:lvl5pPr>
            <a:lvl6pPr marL="2513569" indent="-228506" defTabSz="966391" eaLnBrk="0" fontAlgn="base" hangingPunct="0">
              <a:spcBef>
                <a:spcPct val="0"/>
              </a:spcBef>
              <a:spcAft>
                <a:spcPct val="0"/>
              </a:spcAft>
              <a:defRPr>
                <a:solidFill>
                  <a:schemeClr val="tx1"/>
                </a:solidFill>
                <a:latin typeface="Arial" pitchFamily="34" charset="0"/>
              </a:defRPr>
            </a:lvl6pPr>
            <a:lvl7pPr marL="2970581" indent="-228506" defTabSz="966391" eaLnBrk="0" fontAlgn="base" hangingPunct="0">
              <a:spcBef>
                <a:spcPct val="0"/>
              </a:spcBef>
              <a:spcAft>
                <a:spcPct val="0"/>
              </a:spcAft>
              <a:defRPr>
                <a:solidFill>
                  <a:schemeClr val="tx1"/>
                </a:solidFill>
                <a:latin typeface="Arial" pitchFamily="34" charset="0"/>
              </a:defRPr>
            </a:lvl7pPr>
            <a:lvl8pPr marL="3427594" indent="-228506" defTabSz="966391" eaLnBrk="0" fontAlgn="base" hangingPunct="0">
              <a:spcBef>
                <a:spcPct val="0"/>
              </a:spcBef>
              <a:spcAft>
                <a:spcPct val="0"/>
              </a:spcAft>
              <a:defRPr>
                <a:solidFill>
                  <a:schemeClr val="tx1"/>
                </a:solidFill>
                <a:latin typeface="Arial" pitchFamily="34" charset="0"/>
              </a:defRPr>
            </a:lvl8pPr>
            <a:lvl9pPr marL="3884607" indent="-228506" defTabSz="966391" eaLnBrk="0" fontAlgn="base" hangingPunct="0">
              <a:spcBef>
                <a:spcPct val="0"/>
              </a:spcBef>
              <a:spcAft>
                <a:spcPct val="0"/>
              </a:spcAft>
              <a:defRPr>
                <a:solidFill>
                  <a:schemeClr val="tx1"/>
                </a:solidFill>
                <a:latin typeface="Arial" pitchFamily="34" charset="0"/>
              </a:defRPr>
            </a:lvl9pPr>
          </a:lstStyle>
          <a:p>
            <a:pPr eaLnBrk="1" hangingPunct="1">
              <a:defRPr/>
            </a:pPr>
            <a:endParaRPr lang="en-US" dirty="0">
              <a:ea typeface="ＭＳ Ｐゴシック" pitchFamily="3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dirty="0"/>
          </a:p>
        </p:txBody>
      </p:sp>
      <p:sp>
        <p:nvSpPr>
          <p:cNvPr id="4" name="Slide Number Placeholder 3"/>
          <p:cNvSpPr>
            <a:spLocks noGrp="1"/>
          </p:cNvSpPr>
          <p:nvPr>
            <p:ph type="sldNum" sz="quarter" idx="5"/>
          </p:nvPr>
        </p:nvSpPr>
        <p:spPr/>
        <p:txBody>
          <a:bodyPr/>
          <a:lstStyle/>
          <a:p>
            <a:pPr>
              <a:defRPr/>
            </a:pPr>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1307030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2113888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3167423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83940" eaLnBrk="0" hangingPunct="0">
              <a:defRPr>
                <a:solidFill>
                  <a:schemeClr val="tx1"/>
                </a:solidFill>
                <a:latin typeface="Arial" charset="0"/>
              </a:defRPr>
            </a:lvl1pPr>
            <a:lvl2pPr marL="792569" indent="-304835" defTabSz="983940" eaLnBrk="0" hangingPunct="0">
              <a:defRPr>
                <a:solidFill>
                  <a:schemeClr val="tx1"/>
                </a:solidFill>
                <a:latin typeface="Arial" charset="0"/>
              </a:defRPr>
            </a:lvl2pPr>
            <a:lvl3pPr marL="1219338" indent="-243867" defTabSz="983940" eaLnBrk="0" hangingPunct="0">
              <a:defRPr>
                <a:solidFill>
                  <a:schemeClr val="tx1"/>
                </a:solidFill>
                <a:latin typeface="Arial" charset="0"/>
              </a:defRPr>
            </a:lvl3pPr>
            <a:lvl4pPr marL="1707075" indent="-243867" defTabSz="983940" eaLnBrk="0" hangingPunct="0">
              <a:defRPr>
                <a:solidFill>
                  <a:schemeClr val="tx1"/>
                </a:solidFill>
                <a:latin typeface="Arial" charset="0"/>
              </a:defRPr>
            </a:lvl4pPr>
            <a:lvl5pPr marL="2194811" indent="-243867" defTabSz="983940" eaLnBrk="0" hangingPunct="0">
              <a:defRPr>
                <a:solidFill>
                  <a:schemeClr val="tx1"/>
                </a:solidFill>
                <a:latin typeface="Arial" charset="0"/>
              </a:defRPr>
            </a:lvl5pPr>
            <a:lvl6pPr marL="2682544" indent="-243867" defTabSz="983940" eaLnBrk="0" fontAlgn="base" hangingPunct="0">
              <a:spcBef>
                <a:spcPct val="0"/>
              </a:spcBef>
              <a:spcAft>
                <a:spcPct val="0"/>
              </a:spcAft>
              <a:defRPr>
                <a:solidFill>
                  <a:schemeClr val="tx1"/>
                </a:solidFill>
                <a:latin typeface="Arial" charset="0"/>
              </a:defRPr>
            </a:lvl6pPr>
            <a:lvl7pPr marL="3170281" indent="-243867" defTabSz="983940" eaLnBrk="0" fontAlgn="base" hangingPunct="0">
              <a:spcBef>
                <a:spcPct val="0"/>
              </a:spcBef>
              <a:spcAft>
                <a:spcPct val="0"/>
              </a:spcAft>
              <a:defRPr>
                <a:solidFill>
                  <a:schemeClr val="tx1"/>
                </a:solidFill>
                <a:latin typeface="Arial" charset="0"/>
              </a:defRPr>
            </a:lvl7pPr>
            <a:lvl8pPr marL="3658015" indent="-243867" defTabSz="983940" eaLnBrk="0" fontAlgn="base" hangingPunct="0">
              <a:spcBef>
                <a:spcPct val="0"/>
              </a:spcBef>
              <a:spcAft>
                <a:spcPct val="0"/>
              </a:spcAft>
              <a:defRPr>
                <a:solidFill>
                  <a:schemeClr val="tx1"/>
                </a:solidFill>
                <a:latin typeface="Arial" charset="0"/>
              </a:defRPr>
            </a:lvl8pPr>
            <a:lvl9pPr marL="4145752" indent="-243867" defTabSz="983940" eaLnBrk="0" fontAlgn="base" hangingPunct="0">
              <a:spcBef>
                <a:spcPct val="0"/>
              </a:spcBef>
              <a:spcAft>
                <a:spcPct val="0"/>
              </a:spcAft>
              <a:defRPr>
                <a:solidFill>
                  <a:schemeClr val="tx1"/>
                </a:solidFill>
                <a:latin typeface="Arial" charset="0"/>
              </a:defRPr>
            </a:lvl9pPr>
          </a:lstStyle>
          <a:p>
            <a:pPr eaLnBrk="1" hangingPunct="1"/>
            <a:endParaRPr lang="en-US" dirty="0"/>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p:spPr>
        <p:txBody>
          <a:bodyPr/>
          <a:lstStyle/>
          <a:p>
            <a:pPr defTabSz="945185">
              <a:defRPr/>
            </a:pPr>
            <a:endParaRPr lang="en-US" dirty="0"/>
          </a:p>
        </p:txBody>
      </p:sp>
      <p:sp>
        <p:nvSpPr>
          <p:cNvPr id="32773" name="Slide Number Placeholder 3"/>
          <p:cNvSpPr txBox="1">
            <a:spLocks noGrp="1"/>
          </p:cNvSpPr>
          <p:nvPr/>
        </p:nvSpPr>
        <p:spPr bwMode="auto">
          <a:xfrm>
            <a:off x="4142970" y="9120816"/>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105" tIns="51550" rIns="103105" bIns="5155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9085903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4887975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8413225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9109295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1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85266" indent="-302026" eaLnBrk="0" hangingPunct="0">
              <a:defRPr>
                <a:solidFill>
                  <a:schemeClr val="tx1"/>
                </a:solidFill>
                <a:latin typeface="Calibri" pitchFamily="34" charset="0"/>
                <a:ea typeface="MS PGothic" pitchFamily="34" charset="-128"/>
              </a:defRPr>
            </a:lvl2pPr>
            <a:lvl3pPr marL="1208103" indent="-241621" eaLnBrk="0" hangingPunct="0">
              <a:defRPr>
                <a:solidFill>
                  <a:schemeClr val="tx1"/>
                </a:solidFill>
                <a:latin typeface="Calibri" pitchFamily="34" charset="0"/>
                <a:ea typeface="MS PGothic" pitchFamily="34" charset="-128"/>
              </a:defRPr>
            </a:lvl3pPr>
            <a:lvl4pPr marL="1691344" indent="-241621" eaLnBrk="0" hangingPunct="0">
              <a:defRPr>
                <a:solidFill>
                  <a:schemeClr val="tx1"/>
                </a:solidFill>
                <a:latin typeface="Calibri" pitchFamily="34" charset="0"/>
                <a:ea typeface="MS PGothic" pitchFamily="34" charset="-128"/>
              </a:defRPr>
            </a:lvl4pPr>
            <a:lvl5pPr marL="2174585" indent="-241621" eaLnBrk="0" hangingPunct="0">
              <a:defRPr>
                <a:solidFill>
                  <a:schemeClr val="tx1"/>
                </a:solidFill>
                <a:latin typeface="Calibri" pitchFamily="34" charset="0"/>
                <a:ea typeface="MS PGothic" pitchFamily="34" charset="-128"/>
              </a:defRPr>
            </a:lvl5pPr>
            <a:lvl6pPr marL="2657826" indent="-241621" defTabSz="483242" eaLnBrk="0" fontAlgn="base" hangingPunct="0">
              <a:spcBef>
                <a:spcPct val="0"/>
              </a:spcBef>
              <a:spcAft>
                <a:spcPct val="0"/>
              </a:spcAft>
              <a:defRPr>
                <a:solidFill>
                  <a:schemeClr val="tx1"/>
                </a:solidFill>
                <a:latin typeface="Calibri" pitchFamily="34" charset="0"/>
                <a:ea typeface="MS PGothic" pitchFamily="34" charset="-128"/>
              </a:defRPr>
            </a:lvl6pPr>
            <a:lvl7pPr marL="3141067" indent="-241621" defTabSz="483242" eaLnBrk="0" fontAlgn="base" hangingPunct="0">
              <a:spcBef>
                <a:spcPct val="0"/>
              </a:spcBef>
              <a:spcAft>
                <a:spcPct val="0"/>
              </a:spcAft>
              <a:defRPr>
                <a:solidFill>
                  <a:schemeClr val="tx1"/>
                </a:solidFill>
                <a:latin typeface="Calibri" pitchFamily="34" charset="0"/>
                <a:ea typeface="MS PGothic" pitchFamily="34" charset="-128"/>
              </a:defRPr>
            </a:lvl7pPr>
            <a:lvl8pPr marL="3624308" indent="-241621" defTabSz="483242" eaLnBrk="0" fontAlgn="base" hangingPunct="0">
              <a:spcBef>
                <a:spcPct val="0"/>
              </a:spcBef>
              <a:spcAft>
                <a:spcPct val="0"/>
              </a:spcAft>
              <a:defRPr>
                <a:solidFill>
                  <a:schemeClr val="tx1"/>
                </a:solidFill>
                <a:latin typeface="Calibri" pitchFamily="34" charset="0"/>
                <a:ea typeface="MS PGothic" pitchFamily="34" charset="-128"/>
              </a:defRPr>
            </a:lvl8pPr>
            <a:lvl9pPr marL="4107550" indent="-241621" defTabSz="483242"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endParaRPr lang="en-US"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83940" eaLnBrk="0" hangingPunct="0">
              <a:defRPr>
                <a:solidFill>
                  <a:schemeClr val="tx1"/>
                </a:solidFill>
                <a:latin typeface="Arial" charset="0"/>
              </a:defRPr>
            </a:lvl1pPr>
            <a:lvl2pPr marL="792569" indent="-304835" defTabSz="983940" eaLnBrk="0" hangingPunct="0">
              <a:defRPr>
                <a:solidFill>
                  <a:schemeClr val="tx1"/>
                </a:solidFill>
                <a:latin typeface="Arial" charset="0"/>
              </a:defRPr>
            </a:lvl2pPr>
            <a:lvl3pPr marL="1219338" indent="-243867" defTabSz="983940" eaLnBrk="0" hangingPunct="0">
              <a:defRPr>
                <a:solidFill>
                  <a:schemeClr val="tx1"/>
                </a:solidFill>
                <a:latin typeface="Arial" charset="0"/>
              </a:defRPr>
            </a:lvl3pPr>
            <a:lvl4pPr marL="1707075" indent="-243867" defTabSz="983940" eaLnBrk="0" hangingPunct="0">
              <a:defRPr>
                <a:solidFill>
                  <a:schemeClr val="tx1"/>
                </a:solidFill>
                <a:latin typeface="Arial" charset="0"/>
              </a:defRPr>
            </a:lvl4pPr>
            <a:lvl5pPr marL="2194811" indent="-243867" defTabSz="983940" eaLnBrk="0" hangingPunct="0">
              <a:defRPr>
                <a:solidFill>
                  <a:schemeClr val="tx1"/>
                </a:solidFill>
                <a:latin typeface="Arial" charset="0"/>
              </a:defRPr>
            </a:lvl5pPr>
            <a:lvl6pPr marL="2682544" indent="-243867" defTabSz="983940" eaLnBrk="0" fontAlgn="base" hangingPunct="0">
              <a:spcBef>
                <a:spcPct val="0"/>
              </a:spcBef>
              <a:spcAft>
                <a:spcPct val="0"/>
              </a:spcAft>
              <a:defRPr>
                <a:solidFill>
                  <a:schemeClr val="tx1"/>
                </a:solidFill>
                <a:latin typeface="Arial" charset="0"/>
              </a:defRPr>
            </a:lvl6pPr>
            <a:lvl7pPr marL="3170281" indent="-243867" defTabSz="983940" eaLnBrk="0" fontAlgn="base" hangingPunct="0">
              <a:spcBef>
                <a:spcPct val="0"/>
              </a:spcBef>
              <a:spcAft>
                <a:spcPct val="0"/>
              </a:spcAft>
              <a:defRPr>
                <a:solidFill>
                  <a:schemeClr val="tx1"/>
                </a:solidFill>
                <a:latin typeface="Arial" charset="0"/>
              </a:defRPr>
            </a:lvl7pPr>
            <a:lvl8pPr marL="3658015" indent="-243867" defTabSz="983940" eaLnBrk="0" fontAlgn="base" hangingPunct="0">
              <a:spcBef>
                <a:spcPct val="0"/>
              </a:spcBef>
              <a:spcAft>
                <a:spcPct val="0"/>
              </a:spcAft>
              <a:defRPr>
                <a:solidFill>
                  <a:schemeClr val="tx1"/>
                </a:solidFill>
                <a:latin typeface="Arial" charset="0"/>
              </a:defRPr>
            </a:lvl8pPr>
            <a:lvl9pPr marL="4145752" indent="-243867" defTabSz="983940" eaLnBrk="0" fontAlgn="base" hangingPunct="0">
              <a:spcBef>
                <a:spcPct val="0"/>
              </a:spcBef>
              <a:spcAft>
                <a:spcPct val="0"/>
              </a:spcAft>
              <a:defRPr>
                <a:solidFill>
                  <a:schemeClr val="tx1"/>
                </a:solidFill>
                <a:latin typeface="Arial" charset="0"/>
              </a:defRPr>
            </a:lvl9pPr>
          </a:lstStyle>
          <a:p>
            <a:pPr eaLnBrk="1" hangingPunct="1"/>
            <a:endParaRPr lang="en-US" dirty="0"/>
          </a:p>
        </p:txBody>
      </p:sp>
      <p:sp>
        <p:nvSpPr>
          <p:cNvPr id="32771" name="Slide Image Placeholder 1"/>
          <p:cNvSpPr>
            <a:spLocks noGrp="1" noRot="1" noChangeAspect="1" noTextEdit="1"/>
          </p:cNvSpPr>
          <p:nvPr>
            <p:ph type="sldImg"/>
          </p:nvPr>
        </p:nvSpPr>
        <p:spPr>
          <a:ln/>
        </p:spPr>
      </p:sp>
      <p:sp>
        <p:nvSpPr>
          <p:cNvPr id="32772" name="Notes Placeholder 2"/>
          <p:cNvSpPr>
            <a:spLocks noGrp="1"/>
          </p:cNvSpPr>
          <p:nvPr>
            <p:ph type="body" idx="1"/>
          </p:nvPr>
        </p:nvSpPr>
        <p:spPr>
          <a:noFill/>
        </p:spPr>
        <p:txBody>
          <a:bodyPr/>
          <a:lstStyle/>
          <a:p>
            <a:pPr defTabSz="945185">
              <a:defRPr/>
            </a:pPr>
            <a:endParaRPr lang="en-US" dirty="0"/>
          </a:p>
        </p:txBody>
      </p:sp>
      <p:sp>
        <p:nvSpPr>
          <p:cNvPr id="32773" name="Slide Number Placeholder 3"/>
          <p:cNvSpPr txBox="1">
            <a:spLocks noGrp="1"/>
          </p:cNvSpPr>
          <p:nvPr/>
        </p:nvSpPr>
        <p:spPr bwMode="auto">
          <a:xfrm>
            <a:off x="4142970" y="9120816"/>
            <a:ext cx="3170583" cy="47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105" tIns="51550" rIns="103105" bIns="5155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92607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85319" indent="-302045" eaLnBrk="0" hangingPunct="0">
              <a:spcBef>
                <a:spcPct val="30000"/>
              </a:spcBef>
              <a:defRPr sz="1200">
                <a:solidFill>
                  <a:schemeClr val="tx1"/>
                </a:solidFill>
                <a:latin typeface="Calibri" pitchFamily="34" charset="0"/>
                <a:ea typeface="ＭＳ Ｐゴシック" pitchFamily="34" charset="-128"/>
              </a:defRPr>
            </a:lvl2pPr>
            <a:lvl3pPr marL="1208183" indent="-241636" eaLnBrk="0" hangingPunct="0">
              <a:spcBef>
                <a:spcPct val="30000"/>
              </a:spcBef>
              <a:defRPr sz="1200">
                <a:solidFill>
                  <a:schemeClr val="tx1"/>
                </a:solidFill>
                <a:latin typeface="Calibri" pitchFamily="34" charset="0"/>
                <a:ea typeface="ＭＳ Ｐゴシック" pitchFamily="34" charset="-128"/>
              </a:defRPr>
            </a:lvl3pPr>
            <a:lvl4pPr marL="1691455" indent="-241636" eaLnBrk="0" hangingPunct="0">
              <a:spcBef>
                <a:spcPct val="30000"/>
              </a:spcBef>
              <a:defRPr sz="1200">
                <a:solidFill>
                  <a:schemeClr val="tx1"/>
                </a:solidFill>
                <a:latin typeface="Calibri" pitchFamily="34" charset="0"/>
                <a:ea typeface="ＭＳ Ｐゴシック" pitchFamily="34" charset="-128"/>
              </a:defRPr>
            </a:lvl4pPr>
            <a:lvl5pPr marL="2174729" indent="-241636" eaLnBrk="0" hangingPunct="0">
              <a:spcBef>
                <a:spcPct val="30000"/>
              </a:spcBef>
              <a:defRPr sz="1200">
                <a:solidFill>
                  <a:schemeClr val="tx1"/>
                </a:solidFill>
                <a:latin typeface="Calibri" pitchFamily="34" charset="0"/>
                <a:ea typeface="ＭＳ Ｐゴシック" pitchFamily="34" charset="-128"/>
              </a:defRPr>
            </a:lvl5pPr>
            <a:lvl6pPr marL="2658002"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141275"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624548"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107821" indent="-241636" defTabSz="483274"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85343" indent="-302055" eaLnBrk="0" hangingPunct="0">
              <a:spcBef>
                <a:spcPct val="30000"/>
              </a:spcBef>
              <a:defRPr sz="1200">
                <a:solidFill>
                  <a:schemeClr val="tx1"/>
                </a:solidFill>
                <a:latin typeface="Calibri" pitchFamily="34" charset="0"/>
                <a:ea typeface="MS PGothic" pitchFamily="34" charset="-128"/>
              </a:defRPr>
            </a:lvl2pPr>
            <a:lvl3pPr marL="1208221" indent="-241645" eaLnBrk="0" hangingPunct="0">
              <a:spcBef>
                <a:spcPct val="30000"/>
              </a:spcBef>
              <a:defRPr sz="1200">
                <a:solidFill>
                  <a:schemeClr val="tx1"/>
                </a:solidFill>
                <a:latin typeface="Calibri" pitchFamily="34" charset="0"/>
                <a:ea typeface="MS PGothic" pitchFamily="34" charset="-128"/>
              </a:defRPr>
            </a:lvl3pPr>
            <a:lvl4pPr marL="1691509" indent="-241645" eaLnBrk="0" hangingPunct="0">
              <a:spcBef>
                <a:spcPct val="30000"/>
              </a:spcBef>
              <a:defRPr sz="1200">
                <a:solidFill>
                  <a:schemeClr val="tx1"/>
                </a:solidFill>
                <a:latin typeface="Calibri" pitchFamily="34" charset="0"/>
                <a:ea typeface="MS PGothic" pitchFamily="34" charset="-128"/>
              </a:defRPr>
            </a:lvl4pPr>
            <a:lvl5pPr marL="2174797" indent="-241645" eaLnBrk="0" hangingPunct="0">
              <a:spcBef>
                <a:spcPct val="30000"/>
              </a:spcBef>
              <a:defRPr sz="1200">
                <a:solidFill>
                  <a:schemeClr val="tx1"/>
                </a:solidFill>
                <a:latin typeface="Calibri" pitchFamily="34" charset="0"/>
                <a:ea typeface="MS PGothic" pitchFamily="34" charset="-128"/>
              </a:defRPr>
            </a:lvl5pPr>
            <a:lvl6pPr marL="2658085"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6pPr>
            <a:lvl7pPr marL="3141373"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7pPr>
            <a:lvl8pPr marL="3624661"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8pPr>
            <a:lvl9pPr marL="4107949" indent="-241645" defTabSz="483288"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35"/>
              </a:spcAft>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83572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9" name="Subtitle 2"/>
          <p:cNvSpPr txBox="1">
            <a:spLocks/>
          </p:cNvSpPr>
          <p:nvPr userDrawn="1"/>
        </p:nvSpPr>
        <p:spPr bwMode="auto">
          <a:xfrm>
            <a:off x="457200" y="4140200"/>
            <a:ext cx="8229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ts val="2400"/>
              </a:lnSpc>
              <a:spcBef>
                <a:spcPct val="20000"/>
              </a:spcBef>
              <a:buFont typeface="Arial" charset="0"/>
              <a:buNone/>
            </a:pPr>
            <a:r>
              <a:rPr lang="en-US" sz="2600" dirty="0">
                <a:latin typeface="Open Sans" panose="020B0606030504020204" pitchFamily="34" charset="0"/>
                <a:ea typeface="Open Sans" panose="020B0606030504020204" pitchFamily="34" charset="0"/>
                <a:cs typeface="Open Sans" panose="020B0606030504020204" pitchFamily="34" charset="0"/>
              </a:rPr>
              <a:t>Jacqueline</a:t>
            </a:r>
            <a:r>
              <a:rPr lang="en-US" sz="2600" baseline="0" dirty="0">
                <a:latin typeface="Open Sans" panose="020B0606030504020204" pitchFamily="34" charset="0"/>
                <a:ea typeface="Open Sans" panose="020B0606030504020204" pitchFamily="34" charset="0"/>
                <a:cs typeface="Open Sans" panose="020B0606030504020204" pitchFamily="34" charset="0"/>
              </a:rPr>
              <a:t> C. Leifer, Esq.</a:t>
            </a:r>
          </a:p>
          <a:p>
            <a:pPr algn="ctr" eaLnBrk="1" hangingPunct="1">
              <a:lnSpc>
                <a:spcPts val="2400"/>
              </a:lnSpc>
              <a:spcBef>
                <a:spcPct val="20000"/>
              </a:spcBef>
              <a:buFont typeface="Arial" charset="0"/>
              <a:buNone/>
            </a:pPr>
            <a:r>
              <a:rPr lang="en-US" sz="2600" baseline="0" dirty="0">
                <a:latin typeface="Open Sans" panose="020B0606030504020204" pitchFamily="34" charset="0"/>
                <a:ea typeface="Open Sans" panose="020B0606030504020204" pitchFamily="34" charset="0"/>
                <a:cs typeface="Open Sans" panose="020B0606030504020204" pitchFamily="34" charset="0"/>
              </a:rPr>
              <a:t>Senior Partner</a:t>
            </a:r>
            <a:endParaRPr lang="en-US" sz="2600"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Text Placeholder 13"/>
          <p:cNvSpPr>
            <a:spLocks noGrp="1"/>
          </p:cNvSpPr>
          <p:nvPr>
            <p:ph type="body" sz="quarter" idx="13" hasCustomPrompt="1"/>
          </p:nvPr>
        </p:nvSpPr>
        <p:spPr>
          <a:xfrm>
            <a:off x="457200" y="1417638"/>
            <a:ext cx="8229600" cy="1011481"/>
          </a:xfrm>
          <a:prstGeom prst="rect">
            <a:avLst/>
          </a:prstGeom>
        </p:spPr>
        <p:txBody>
          <a:bodyPr vert="horz"/>
          <a:lstStyle>
            <a:lvl1pPr marL="0" indent="0" algn="ctr">
              <a:buNone/>
              <a:defRPr sz="3600" baseline="0">
                <a:solidFill>
                  <a:schemeClr val="tx2"/>
                </a:solidFill>
                <a:latin typeface="Gotham Bold" pitchFamily="50" charset="0"/>
                <a:cs typeface="Gotham Bold" pitchFamily="50" charset="0"/>
              </a:defRPr>
            </a:lvl1pPr>
          </a:lstStyle>
          <a:p>
            <a:r>
              <a:rPr lang="en-US" dirty="0">
                <a:solidFill>
                  <a:schemeClr val="tx2"/>
                </a:solidFill>
                <a:latin typeface="Gotham-Bold" charset="0"/>
                <a:cs typeface="Gotham-Bold" charset="0"/>
              </a:rPr>
              <a:t>Title</a:t>
            </a:r>
          </a:p>
        </p:txBody>
      </p:sp>
    </p:spTree>
    <p:extLst>
      <p:ext uri="{BB962C8B-B14F-4D97-AF65-F5344CB8AC3E}">
        <p14:creationId xmlns:p14="http://schemas.microsoft.com/office/powerpoint/2010/main" val="147207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32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57200" y="1417638"/>
            <a:ext cx="8229600" cy="4156075"/>
          </a:xfrm>
          <a:prstGeom prst="rect">
            <a:avLst/>
          </a:prstGeom>
        </p:spPr>
        <p:txBody>
          <a:bodyPr vert="horz"/>
          <a:lstStyle>
            <a:lvl1pPr marL="0" indent="0">
              <a:buNone/>
              <a:defRPr sz="2800">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Text goes here</a:t>
            </a:r>
          </a:p>
        </p:txBody>
      </p:sp>
    </p:spTree>
    <p:extLst>
      <p:ext uri="{BB962C8B-B14F-4D97-AF65-F5344CB8AC3E}">
        <p14:creationId xmlns:p14="http://schemas.microsoft.com/office/powerpoint/2010/main" val="194862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604838" y="1339850"/>
            <a:ext cx="8081962" cy="919874"/>
          </a:xfrm>
          <a:prstGeom prst="rect">
            <a:avLst/>
          </a:prstGeom>
        </p:spPr>
        <p:txBody>
          <a:bodyPr vert="horz"/>
          <a:lstStyle>
            <a:lvl1pPr marL="0" indent="0">
              <a:buNone/>
              <a:defRPr sz="5000" b="1" baseline="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Section divider head</a:t>
            </a:r>
          </a:p>
        </p:txBody>
      </p:sp>
      <p:sp>
        <p:nvSpPr>
          <p:cNvPr id="13" name="Text Placeholder 12"/>
          <p:cNvSpPr>
            <a:spLocks noGrp="1"/>
          </p:cNvSpPr>
          <p:nvPr>
            <p:ph type="body" sz="quarter" idx="14" hasCustomPrompt="1"/>
          </p:nvPr>
        </p:nvSpPr>
        <p:spPr>
          <a:xfrm>
            <a:off x="604838" y="2347913"/>
            <a:ext cx="8081962" cy="612775"/>
          </a:xfrm>
          <a:prstGeom prst="rect">
            <a:avLst/>
          </a:prstGeom>
        </p:spPr>
        <p:txBody>
          <a:bodyPr vert="horz"/>
          <a:lstStyle>
            <a:lvl1pPr marL="0" indent="0">
              <a:buNone/>
              <a:defRPr sz="300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Section divider subhead</a:t>
            </a:r>
          </a:p>
        </p:txBody>
      </p:sp>
    </p:spTree>
    <p:extLst>
      <p:ext uri="{BB962C8B-B14F-4D97-AF65-F5344CB8AC3E}">
        <p14:creationId xmlns:p14="http://schemas.microsoft.com/office/powerpoint/2010/main" val="6303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Bulleted List">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32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3"/>
          </p:nvPr>
        </p:nvSpPr>
        <p:spPr>
          <a:xfrm>
            <a:off x="457200" y="1530350"/>
            <a:ext cx="8229600" cy="3276600"/>
          </a:xfrm>
          <a:prstGeom prst="rect">
            <a:avLst/>
          </a:prstGeom>
        </p:spPr>
        <p:txBody>
          <a:bodyPr vert="horz"/>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554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Bulleted List w/Subhead">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32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3"/>
          </p:nvPr>
        </p:nvSpPr>
        <p:spPr>
          <a:xfrm>
            <a:off x="457200" y="2497305"/>
            <a:ext cx="8229600" cy="3477475"/>
          </a:xfrm>
          <a:prstGeom prst="rect">
            <a:avLst/>
          </a:prstGeom>
        </p:spPr>
        <p:txBody>
          <a:bodyPr vert="horz"/>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6"/>
          <p:cNvSpPr>
            <a:spLocks noGrp="1"/>
          </p:cNvSpPr>
          <p:nvPr>
            <p:ph type="body" sz="quarter" idx="14" hasCustomPrompt="1"/>
          </p:nvPr>
        </p:nvSpPr>
        <p:spPr>
          <a:xfrm>
            <a:off x="457200" y="1508125"/>
            <a:ext cx="8229600" cy="852488"/>
          </a:xfrm>
          <a:prstGeom prst="rect">
            <a:avLst/>
          </a:prstGeom>
        </p:spPr>
        <p:txBody>
          <a:bodyPr vert="horz"/>
          <a:lstStyle>
            <a:lvl1pPr marL="0" indent="0" algn="ctr">
              <a:buNone/>
              <a:defRPr baseline="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Optional Subhead</a:t>
            </a:r>
          </a:p>
        </p:txBody>
      </p:sp>
    </p:spTree>
    <p:extLst>
      <p:ext uri="{BB962C8B-B14F-4D97-AF65-F5344CB8AC3E}">
        <p14:creationId xmlns:p14="http://schemas.microsoft.com/office/powerpoint/2010/main" val="351968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32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57200" y="1417639"/>
            <a:ext cx="8229600" cy="542704"/>
          </a:xfrm>
          <a:prstGeom prst="rect">
            <a:avLst/>
          </a:prstGeom>
        </p:spPr>
        <p:txBody>
          <a:bodyPr vert="horz"/>
          <a:lstStyle>
            <a:lvl1pPr marL="0" indent="0" algn="ctr">
              <a:buNone/>
              <a:defRPr sz="2400">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Title for chart or graph</a:t>
            </a:r>
          </a:p>
        </p:txBody>
      </p:sp>
      <p:sp>
        <p:nvSpPr>
          <p:cNvPr id="7" name="Chart Placeholder 6"/>
          <p:cNvSpPr>
            <a:spLocks noGrp="1"/>
          </p:cNvSpPr>
          <p:nvPr>
            <p:ph type="chart" sz="quarter" idx="14"/>
          </p:nvPr>
        </p:nvSpPr>
        <p:spPr>
          <a:xfrm>
            <a:off x="457200" y="2071688"/>
            <a:ext cx="8229600" cy="3962400"/>
          </a:xfrm>
          <a:prstGeom prst="rect">
            <a:avLst/>
          </a:prstGeom>
        </p:spPr>
        <p:txBody>
          <a:bodyPr vert="horz"/>
          <a:lstStyle>
            <a:lvl1pPr marL="0" indent="0" algn="ctr">
              <a:buNone/>
              <a:defRPr/>
            </a:lvl1pPr>
          </a:lstStyle>
          <a:p>
            <a:r>
              <a:rPr lang="en-US" dirty="0"/>
              <a:t>Click icon to add chart</a:t>
            </a:r>
          </a:p>
        </p:txBody>
      </p:sp>
    </p:spTree>
    <p:extLst>
      <p:ext uri="{BB962C8B-B14F-4D97-AF65-F5344CB8AC3E}">
        <p14:creationId xmlns:p14="http://schemas.microsoft.com/office/powerpoint/2010/main" val="46998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slide; contact info">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32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57200" y="1417638"/>
            <a:ext cx="8229600" cy="4480433"/>
          </a:xfrm>
          <a:prstGeom prst="rect">
            <a:avLst/>
          </a:prstGeom>
        </p:spPr>
        <p:txBody>
          <a:bodyPr vert="horz"/>
          <a:lstStyle>
            <a:lvl1pPr marL="0" indent="0" algn="ctr">
              <a:buNone/>
              <a:defRPr sz="3600" baseline="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Presenter name; Contact information</a:t>
            </a:r>
          </a:p>
        </p:txBody>
      </p:sp>
    </p:spTree>
    <p:extLst>
      <p:ext uri="{BB962C8B-B14F-4D97-AF65-F5344CB8AC3E}">
        <p14:creationId xmlns:p14="http://schemas.microsoft.com/office/powerpoint/2010/main" val="130763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Use this Layout!">
    <p:spTree>
      <p:nvGrpSpPr>
        <p:cNvPr id="1" name=""/>
        <p:cNvGrpSpPr/>
        <p:nvPr/>
      </p:nvGrpSpPr>
      <p:grpSpPr>
        <a:xfrm>
          <a:off x="0" y="0"/>
          <a:ext cx="0" cy="0"/>
          <a:chOff x="0" y="0"/>
          <a:chExt cx="0" cy="0"/>
        </a:xfrm>
      </p:grpSpPr>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457200" y="274638"/>
            <a:ext cx="8229600" cy="1143000"/>
          </a:xfrm>
          <a:prstGeom prst="rect">
            <a:avLst/>
          </a:prstGeom>
        </p:spPr>
        <p:txBody>
          <a:bodyPr vert="horz"/>
          <a:lstStyle>
            <a:lvl1pPr>
              <a:defRPr sz="32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9" name="Text Placeholder 8"/>
          <p:cNvSpPr>
            <a:spLocks noGrp="1"/>
          </p:cNvSpPr>
          <p:nvPr>
            <p:ph type="body" sz="quarter" idx="13"/>
          </p:nvPr>
        </p:nvSpPr>
        <p:spPr>
          <a:xfrm>
            <a:off x="457200" y="1417638"/>
            <a:ext cx="8229600" cy="4156075"/>
          </a:xfrm>
          <a:prstGeom prst="rect">
            <a:avLst/>
          </a:prstGeom>
        </p:spPr>
        <p:txBody>
          <a:bodyPr vert="horz"/>
          <a:lstStyle>
            <a:lvl1pPr marL="0" indent="0">
              <a:buNone/>
              <a:defRPr sz="2800">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text styles</a:t>
            </a:r>
          </a:p>
        </p:txBody>
      </p:sp>
      <p:sp>
        <p:nvSpPr>
          <p:cNvPr id="7" name="Slide Number Placeholder 4"/>
          <p:cNvSpPr>
            <a:spLocks noGrp="1"/>
          </p:cNvSpPr>
          <p:nvPr>
            <p:ph type="sldNum" sz="quarter" idx="15"/>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pPr>
              <a:defRPr/>
            </a:pPr>
            <a:fld id="{CEC9641C-C026-4025-B7B1-9D963A8409B1}" type="slidenum">
              <a:rPr lang="en-US" smtClean="0"/>
              <a:pPr>
                <a:defRPr/>
              </a:pPr>
              <a:t>‹#›</a:t>
            </a:fld>
            <a:endParaRPr lang="en-US" dirty="0"/>
          </a:p>
        </p:txBody>
      </p:sp>
    </p:spTree>
    <p:extLst>
      <p:ext uri="{BB962C8B-B14F-4D97-AF65-F5344CB8AC3E}">
        <p14:creationId xmlns:p14="http://schemas.microsoft.com/office/powerpoint/2010/main" val="32708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503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1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6207125"/>
            <a:ext cx="9144000" cy="3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3" descr="FTLF_Wordmark_2C_166_CoolGray11.eps"/>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4925" y="6099175"/>
            <a:ext cx="3556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a:xfrm>
            <a:off x="8505825" y="6375401"/>
            <a:ext cx="533400" cy="365125"/>
          </a:xfrm>
          <a:prstGeom prst="rect">
            <a:avLst/>
          </a:prstGeom>
        </p:spPr>
        <p:txBody>
          <a:bodyPr vert="horz" wrap="square" lIns="91440" tIns="45720" rIns="91440" bIns="45720" numCol="1" anchor="t" anchorCtr="0" compatLnSpc="1">
            <a:prstTxWarp prst="textNoShape">
              <a:avLst/>
            </a:prstTxWarp>
          </a:bodyPr>
          <a:lstStyle>
            <a:lvl1pPr algn="r">
              <a:defRPr sz="1400">
                <a:latin typeface="Open Sans" panose="020B0606030504020204" pitchFamily="34" charset="0"/>
                <a:ea typeface="Open Sans" panose="020B0606030504020204" pitchFamily="34" charset="0"/>
                <a:cs typeface="Open Sans" panose="020B0606030504020204" pitchFamily="34" charset="0"/>
              </a:defRPr>
            </a:lvl1pPr>
          </a:lstStyle>
          <a:p>
            <a:fld id="{3986A88A-2FE4-2A4D-8375-6AEC3CBA63DC}" type="slidenum">
              <a:rPr lang="en-US" smtClean="0"/>
              <a:pPr/>
              <a:t>‹#›</a:t>
            </a:fld>
            <a:endParaRPr lang="en-US" dirty="0"/>
          </a:p>
        </p:txBody>
      </p:sp>
      <p:sp>
        <p:nvSpPr>
          <p:cNvPr id="6" name="Subtitle 2"/>
          <p:cNvSpPr txBox="1">
            <a:spLocks/>
          </p:cNvSpPr>
          <p:nvPr/>
        </p:nvSpPr>
        <p:spPr bwMode="auto">
          <a:xfrm>
            <a:off x="4629150" y="6442077"/>
            <a:ext cx="3971925" cy="247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defRPr/>
            </a:pPr>
            <a:r>
              <a:rPr lang="en-US" sz="8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 2016 Feldesman Tucker Leifer Fidell LLP. All rights reserved.  |  www.ftlf.com </a:t>
            </a:r>
          </a:p>
        </p:txBody>
      </p:sp>
    </p:spTree>
  </p:cSld>
  <p:clrMap bg1="lt1" tx1="dk1" bg2="lt2" tx2="dk2" accent1="accent1" accent2="accent2" accent3="accent3" accent4="accent4" accent5="accent5" accent6="accent6" hlink="hlink" folHlink="folHlink"/>
  <p:sldLayoutIdLst>
    <p:sldLayoutId id="2147483695" r:id="rId1"/>
    <p:sldLayoutId id="2147483690" r:id="rId2"/>
    <p:sldLayoutId id="2147483694" r:id="rId3"/>
    <p:sldLayoutId id="2147483693" r:id="rId4"/>
    <p:sldLayoutId id="2147483696" r:id="rId5"/>
    <p:sldLayoutId id="2147483698" r:id="rId6"/>
    <p:sldLayoutId id="2147483699" r:id="rId7"/>
    <p:sldLayoutId id="2147483700" r:id="rId8"/>
  </p:sldLayoutIdLst>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5"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07125"/>
            <a:ext cx="9144000" cy="3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ubtitle 2"/>
          <p:cNvSpPr txBox="1">
            <a:spLocks/>
          </p:cNvSpPr>
          <p:nvPr/>
        </p:nvSpPr>
        <p:spPr bwMode="auto">
          <a:xfrm>
            <a:off x="2857501" y="6395244"/>
            <a:ext cx="4772025" cy="247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defRPr/>
            </a:pPr>
            <a:r>
              <a:rPr lang="en-US" sz="800" dirty="0">
                <a:solidFill>
                  <a:schemeClr val="tx1">
                    <a:lumMod val="65000"/>
                    <a:lumOff val="35000"/>
                  </a:schemeClr>
                </a:solidFill>
                <a:latin typeface="Gotham Medium" pitchFamily="50" charset="0"/>
                <a:cs typeface="Gotham Medium" pitchFamily="50" charset="0"/>
              </a:rPr>
              <a:t>© 2015 Feldesman Tucker Leifer Fidell LLP. All rights reserved.  |  www.ftlf.com </a:t>
            </a:r>
          </a:p>
        </p:txBody>
      </p:sp>
    </p:spTree>
  </p:cSld>
  <p:clrMap bg1="lt1" tx1="dk1" bg2="lt2" tx2="dk2" accent1="accent1" accent2="accent2" accent3="accent3" accent4="accent4" accent5="accent5" accent6="accent6" hlink="hlink" folHlink="folHlink"/>
  <p:sldLayoutIdLst>
    <p:sldLayoutId id="2147483692" r:id="rId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5.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4.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mailto:Jleifer@FTLF.com" TargetMode="External"/><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9"/>
          <p:cNvSpPr txBox="1">
            <a:spLocks noChangeArrowheads="1"/>
          </p:cNvSpPr>
          <p:nvPr/>
        </p:nvSpPr>
        <p:spPr bwMode="auto">
          <a:xfrm>
            <a:off x="1450975" y="2649538"/>
            <a:ext cx="185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endParaRPr lang="en-US" sz="1800"/>
          </a:p>
        </p:txBody>
      </p:sp>
      <p:pic>
        <p:nvPicPr>
          <p:cNvPr id="4100" name="Picture 15" descr="FTLF_Wordmark_2C_166_CoolGray11.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5463" y="401638"/>
            <a:ext cx="5661025"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3"/>
          </p:nvPr>
        </p:nvSpPr>
        <p:spPr>
          <a:xfrm>
            <a:off x="457200" y="1417638"/>
            <a:ext cx="8229600" cy="2430462"/>
          </a:xfrm>
        </p:spPr>
        <p:txBody>
          <a:bodyPr/>
          <a:lstStyle/>
          <a:p>
            <a:r>
              <a:rPr lang="en-US" sz="3200">
                <a:latin typeface="Open Sans" panose="020B0606030504020204" pitchFamily="34" charset="0"/>
                <a:ea typeface="Open Sans" panose="020B0606030504020204" pitchFamily="34" charset="0"/>
                <a:cs typeface="Open Sans" panose="020B0606030504020204" pitchFamily="34" charset="0"/>
              </a:rPr>
              <a:t>Pennsylvania Association of Community Health Centers:</a:t>
            </a:r>
          </a:p>
          <a:p>
            <a:r>
              <a:rPr lang="en-US" b="1">
                <a:latin typeface="Open Sans" panose="020B0606030504020204" pitchFamily="34" charset="0"/>
                <a:ea typeface="Open Sans" panose="020B0606030504020204" pitchFamily="34" charset="0"/>
                <a:cs typeface="Open Sans" panose="020B0606030504020204" pitchFamily="34" charset="0"/>
              </a:rPr>
              <a:t>Negotiating Favorable Payor Contracts</a:t>
            </a:r>
          </a:p>
          <a:p>
            <a:endParaRPr lang="en-US"/>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10</a:t>
            </a:fld>
            <a:endParaRPr lang="en-US"/>
          </a:p>
        </p:txBody>
      </p:sp>
      <p:sp>
        <p:nvSpPr>
          <p:cNvPr id="3" name="Title 2"/>
          <p:cNvSpPr>
            <a:spLocks noGrp="1"/>
          </p:cNvSpPr>
          <p:nvPr>
            <p:ph type="title"/>
          </p:nvPr>
        </p:nvSpPr>
        <p:spPr/>
        <p:txBody>
          <a:bodyPr/>
          <a:lstStyle/>
          <a:p>
            <a:r>
              <a:rPr lang="en-US" dirty="0"/>
              <a:t>Reimbursement considerations</a:t>
            </a:r>
          </a:p>
        </p:txBody>
      </p:sp>
      <p:sp>
        <p:nvSpPr>
          <p:cNvPr id="4" name="Text Placeholder 3"/>
          <p:cNvSpPr>
            <a:spLocks noGrp="1"/>
          </p:cNvSpPr>
          <p:nvPr>
            <p:ph type="body" sz="quarter" idx="13"/>
          </p:nvPr>
        </p:nvSpPr>
        <p:spPr>
          <a:xfrm>
            <a:off x="457200" y="1152525"/>
            <a:ext cx="8458200" cy="5222876"/>
          </a:xfrm>
        </p:spPr>
        <p:txBody>
          <a:bodyPr>
            <a:normAutofit fontScale="40000" lnSpcReduction="20000"/>
          </a:bodyPr>
          <a:lstStyle/>
          <a:p>
            <a:pPr>
              <a:lnSpc>
                <a:spcPct val="120000"/>
              </a:lnSpc>
              <a:spcBef>
                <a:spcPts val="600"/>
              </a:spcBef>
            </a:pPr>
            <a:r>
              <a:rPr lang="en-US" sz="4500" dirty="0"/>
              <a:t>Under the final rule, </a:t>
            </a:r>
            <a:r>
              <a:rPr lang="en-US" sz="4500" dirty="0" err="1"/>
              <a:t>QHPs</a:t>
            </a:r>
            <a:r>
              <a:rPr lang="en-US" sz="4500" dirty="0"/>
              <a:t> must pay health centers according to Medicaid PPS methodology for items or services provided by health center and covered by </a:t>
            </a:r>
            <a:r>
              <a:rPr lang="en-US" sz="4500" dirty="0" err="1"/>
              <a:t>QHP</a:t>
            </a:r>
            <a:r>
              <a:rPr lang="en-US" sz="4500" dirty="0"/>
              <a:t>; </a:t>
            </a:r>
            <a:r>
              <a:rPr lang="en-US" sz="4500" b="1" u="sng" dirty="0"/>
              <a:t>however</a:t>
            </a:r>
            <a:r>
              <a:rPr lang="en-US" sz="4500" dirty="0"/>
              <a:t> the </a:t>
            </a:r>
            <a:r>
              <a:rPr lang="en-US" sz="4500" dirty="0" err="1"/>
              <a:t>QHP</a:t>
            </a:r>
            <a:r>
              <a:rPr lang="en-US" sz="4500" dirty="0"/>
              <a:t> and the health center may mutually contractually agree upon a different payment rate so long as that rate is at least equal to </a:t>
            </a:r>
            <a:r>
              <a:rPr lang="en-US" sz="4500" dirty="0" err="1"/>
              <a:t>QHP’s</a:t>
            </a:r>
            <a:r>
              <a:rPr lang="en-US" sz="4500" dirty="0"/>
              <a:t> generally applicable payment rates</a:t>
            </a:r>
          </a:p>
          <a:p>
            <a:pPr lvl="1">
              <a:lnSpc>
                <a:spcPct val="120000"/>
              </a:lnSpc>
              <a:spcBef>
                <a:spcPts val="600"/>
              </a:spcBef>
            </a:pPr>
            <a:r>
              <a:rPr lang="en-US" sz="3800" u="sng" dirty="0"/>
              <a:t>AND</a:t>
            </a:r>
            <a:r>
              <a:rPr lang="en-US" sz="3800" dirty="0"/>
              <a:t>, under the ACA, a </a:t>
            </a:r>
            <a:r>
              <a:rPr lang="en-US" sz="3800" dirty="0" err="1"/>
              <a:t>QHP</a:t>
            </a:r>
            <a:r>
              <a:rPr lang="en-US" sz="3800" dirty="0"/>
              <a:t> need not contract with any essential community provider that refuses to accept the “generally applicable rates of such a plan”</a:t>
            </a:r>
          </a:p>
          <a:p>
            <a:pPr marL="400050" lvl="1" indent="-342900">
              <a:lnSpc>
                <a:spcPct val="120000"/>
              </a:lnSpc>
              <a:spcBef>
                <a:spcPts val="600"/>
              </a:spcBef>
              <a:buFont typeface="Arial" charset="0"/>
              <a:buChar char="•"/>
            </a:pPr>
            <a:r>
              <a:rPr lang="en-US" sz="4500" dirty="0" err="1"/>
              <a:t>FQHC</a:t>
            </a:r>
            <a:r>
              <a:rPr lang="en-US" sz="4500" dirty="0"/>
              <a:t> Payment by Exchange-Based Plans (HHS Regulation at 45 </a:t>
            </a:r>
            <a:r>
              <a:rPr lang="en-US" sz="4500" dirty="0" err="1"/>
              <a:t>C.F.R</a:t>
            </a:r>
            <a:r>
              <a:rPr lang="en-US" sz="4500" dirty="0"/>
              <a:t>. § 156.235(e)):</a:t>
            </a:r>
          </a:p>
          <a:p>
            <a:pPr lvl="1">
              <a:lnSpc>
                <a:spcPct val="120000"/>
              </a:lnSpc>
              <a:spcBef>
                <a:spcPts val="600"/>
              </a:spcBef>
            </a:pPr>
            <a:r>
              <a:rPr lang="en-US" sz="3500" i="1" dirty="0"/>
              <a:t>Payment of federally-qualified health centers.  </a:t>
            </a:r>
            <a:r>
              <a:rPr lang="en-US" sz="3500" dirty="0"/>
              <a:t>If an item or service covered by a </a:t>
            </a:r>
            <a:r>
              <a:rPr lang="en-US" sz="3500" dirty="0" err="1"/>
              <a:t>QHP</a:t>
            </a:r>
            <a:r>
              <a:rPr lang="en-US" sz="3500" dirty="0"/>
              <a:t> is provided by a federally-qualified health center (as defined in section 1905(l)(2)(B) of the Act) to an enrollee of a </a:t>
            </a:r>
            <a:r>
              <a:rPr lang="en-US" sz="3500" dirty="0" err="1"/>
              <a:t>QHP</a:t>
            </a:r>
            <a:r>
              <a:rPr lang="en-US" sz="3500" dirty="0"/>
              <a:t>, the </a:t>
            </a:r>
            <a:r>
              <a:rPr lang="en-US" sz="3500" dirty="0" err="1"/>
              <a:t>QHP</a:t>
            </a:r>
            <a:r>
              <a:rPr lang="en-US" sz="3500" dirty="0"/>
              <a:t> issuer must pay the federally-qualified health center for the item or service an amount that is not less than the amount of payment that would have been paid to the center under section 1902(bb) of the Act for such item or service. </a:t>
            </a:r>
            <a:r>
              <a:rPr lang="en-US" sz="3500" u="sng" dirty="0"/>
              <a:t>Nothing in this paragraph (e) would preclude a </a:t>
            </a:r>
            <a:r>
              <a:rPr lang="en-US" sz="3500" u="sng" dirty="0" err="1"/>
              <a:t>QHP</a:t>
            </a:r>
            <a:r>
              <a:rPr lang="en-US" sz="3500" u="sng" dirty="0"/>
              <a:t> issuer and federally-qualified health center from mutually agreeing upon payment rates other than those that would have been paid to the center under section 1902(bb) of the Act, as long as such mutually agreed upon rates are at least equal to the generally applicable payment rates of the issuer indicated in paragraph (d) of this section.</a:t>
            </a:r>
            <a:r>
              <a:rPr lang="en-US" sz="3500" b="1" u="sng" dirty="0"/>
              <a:t> </a:t>
            </a:r>
          </a:p>
          <a:p>
            <a:pPr marL="0" indent="0">
              <a:buNone/>
            </a:pPr>
            <a:endParaRPr lang="en-US" dirty="0"/>
          </a:p>
        </p:txBody>
      </p:sp>
    </p:spTree>
    <p:extLst>
      <p:ext uri="{BB962C8B-B14F-4D97-AF65-F5344CB8AC3E}">
        <p14:creationId xmlns:p14="http://schemas.microsoft.com/office/powerpoint/2010/main" val="20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1"/>
          <p:cNvSpPr>
            <a:spLocks noGrp="1"/>
          </p:cNvSpPr>
          <p:nvPr>
            <p:ph type="title"/>
          </p:nvPr>
        </p:nvSpPr>
        <p:spPr/>
        <p:txBody>
          <a:bodyPr/>
          <a:lstStyle/>
          <a:p>
            <a:pPr>
              <a:defRPr/>
            </a:pPr>
            <a:r>
              <a:rPr lang="en-US" altLang="en-US" dirty="0"/>
              <a:t>Assessing leverage: MARKET-BASED</a:t>
            </a:r>
          </a:p>
        </p:txBody>
      </p:sp>
      <p:sp>
        <p:nvSpPr>
          <p:cNvPr id="23" name="Text Placeholder 22"/>
          <p:cNvSpPr>
            <a:spLocks noGrp="1"/>
          </p:cNvSpPr>
          <p:nvPr>
            <p:ph type="body" sz="quarter" idx="13"/>
          </p:nvPr>
        </p:nvSpPr>
        <p:spPr>
          <a:xfrm>
            <a:off x="457200" y="1152526"/>
            <a:ext cx="8458200" cy="4933950"/>
          </a:xfrm>
        </p:spPr>
        <p:txBody>
          <a:bodyPr>
            <a:normAutofit fontScale="62500" lnSpcReduction="20000"/>
          </a:bodyPr>
          <a:lstStyle/>
          <a:p>
            <a:pPr marL="457200" indent="-457200">
              <a:lnSpc>
                <a:spcPct val="120000"/>
              </a:lnSpc>
              <a:buFont typeface="Arial" panose="020B0604020202020204" pitchFamily="34" charset="0"/>
              <a:buChar char="•"/>
              <a:defRPr/>
            </a:pPr>
            <a:r>
              <a:rPr lang="en-US" altLang="en-US" sz="3800" dirty="0"/>
              <a:t>Self-Assessment Questions:</a:t>
            </a:r>
          </a:p>
          <a:p>
            <a:pPr lvl="1">
              <a:lnSpc>
                <a:spcPct val="120000"/>
              </a:lnSpc>
              <a:defRPr/>
            </a:pPr>
            <a:r>
              <a:rPr lang="en-US" altLang="en-US" sz="3200" dirty="0">
                <a:latin typeface="Open Sans" panose="020B0606030504020204" pitchFamily="34" charset="0"/>
                <a:ea typeface="Open Sans" panose="020B0606030504020204" pitchFamily="34" charset="0"/>
                <a:cs typeface="Open Sans" panose="020B0606030504020204" pitchFamily="34" charset="0"/>
              </a:rPr>
              <a:t>Does the MCO have alternatives if it does not contract with the health center? </a:t>
            </a:r>
          </a:p>
          <a:p>
            <a:pPr lvl="1">
              <a:lnSpc>
                <a:spcPct val="120000"/>
              </a:lnSpc>
              <a:defRPr/>
            </a:pPr>
            <a:r>
              <a:rPr lang="en-US" altLang="en-US" sz="3200" dirty="0">
                <a:latin typeface="Open Sans" panose="020B0606030504020204" pitchFamily="34" charset="0"/>
                <a:ea typeface="Open Sans" panose="020B0606030504020204" pitchFamily="34" charset="0"/>
                <a:cs typeface="Open Sans" panose="020B0606030504020204" pitchFamily="34" charset="0"/>
              </a:rPr>
              <a:t>Can the MCO afford to leave the health center out of its network?</a:t>
            </a:r>
          </a:p>
          <a:p>
            <a:pPr marL="457200" indent="-457200">
              <a:lnSpc>
                <a:spcPct val="120000"/>
              </a:lnSpc>
              <a:spcBef>
                <a:spcPts val="1200"/>
              </a:spcBef>
              <a:buFont typeface="Arial" panose="020B0604020202020204" pitchFamily="34" charset="0"/>
              <a:buChar char="•"/>
              <a:defRPr/>
            </a:pPr>
            <a:r>
              <a:rPr lang="en-US" altLang="en-US" sz="3800" dirty="0"/>
              <a:t>Get Answers by conducting a market analysis:</a:t>
            </a:r>
          </a:p>
          <a:p>
            <a:pPr lvl="1">
              <a:lnSpc>
                <a:spcPct val="120000"/>
              </a:lnSpc>
              <a:defRPr/>
            </a:pPr>
            <a:r>
              <a:rPr lang="en-US" altLang="en-US" sz="3200" dirty="0">
                <a:latin typeface="Open Sans" panose="020B0606030504020204" pitchFamily="34" charset="0"/>
                <a:ea typeface="Open Sans" panose="020B0606030504020204" pitchFamily="34" charset="0"/>
                <a:cs typeface="Open Sans" panose="020B0606030504020204" pitchFamily="34" charset="0"/>
              </a:rPr>
              <a:t>Who does the health center serve?</a:t>
            </a:r>
          </a:p>
          <a:p>
            <a:pPr lvl="1">
              <a:lnSpc>
                <a:spcPct val="120000"/>
              </a:lnSpc>
              <a:defRPr/>
            </a:pPr>
            <a:r>
              <a:rPr lang="en-US" altLang="en-US" sz="3200" dirty="0">
                <a:latin typeface="Open Sans" panose="020B0606030504020204" pitchFamily="34" charset="0"/>
                <a:ea typeface="Open Sans" panose="020B0606030504020204" pitchFamily="34" charset="0"/>
                <a:cs typeface="Open Sans" panose="020B0606030504020204" pitchFamily="34" charset="0"/>
              </a:rPr>
              <a:t>Which organizations furnish similar services to me?</a:t>
            </a:r>
          </a:p>
          <a:p>
            <a:pPr lvl="1">
              <a:lnSpc>
                <a:spcPct val="120000"/>
              </a:lnSpc>
              <a:defRPr/>
            </a:pPr>
            <a:r>
              <a:rPr lang="en-US" altLang="en-US" sz="3200" dirty="0">
                <a:latin typeface="Open Sans" panose="020B0606030504020204" pitchFamily="34" charset="0"/>
                <a:ea typeface="Open Sans" panose="020B0606030504020204" pitchFamily="34" charset="0"/>
                <a:cs typeface="Open Sans" panose="020B0606030504020204" pitchFamily="34" charset="0"/>
              </a:rPr>
              <a:t>For each of the health center’s services, what percent of the market does the health center serve as compared to other organizations?</a:t>
            </a:r>
          </a:p>
          <a:p>
            <a:pPr marL="457200" indent="-457200">
              <a:lnSpc>
                <a:spcPct val="120000"/>
              </a:lnSpc>
              <a:spcBef>
                <a:spcPts val="1200"/>
              </a:spcBef>
              <a:buFont typeface="Arial" panose="020B0604020202020204" pitchFamily="34" charset="0"/>
              <a:buChar char="•"/>
              <a:defRPr/>
            </a:pPr>
            <a:r>
              <a:rPr lang="en-US" altLang="en-US" sz="3800" u="sng" dirty="0"/>
              <a:t>Hint</a:t>
            </a:r>
            <a:r>
              <a:rPr lang="en-US" altLang="en-US" sz="3800" dirty="0"/>
              <a:t>: Fewer providers = Greater leverage</a:t>
            </a:r>
          </a:p>
          <a:p>
            <a:pPr lvl="1">
              <a:lnSpc>
                <a:spcPct val="120000"/>
              </a:lnSpc>
              <a:defRPr/>
            </a:pPr>
            <a:r>
              <a:rPr lang="en-US" altLang="en-US" sz="3200" dirty="0">
                <a:latin typeface="Open Sans" panose="020B0606030504020204" pitchFamily="34" charset="0"/>
                <a:ea typeface="Open Sans" panose="020B0606030504020204" pitchFamily="34" charset="0"/>
                <a:cs typeface="Open Sans" panose="020B0606030504020204" pitchFamily="34" charset="0"/>
              </a:rPr>
              <a:t>Assess breadth and scope of services</a:t>
            </a:r>
          </a:p>
          <a:p>
            <a:pPr lvl="1">
              <a:lnSpc>
                <a:spcPct val="120000"/>
              </a:lnSpc>
              <a:defRPr/>
            </a:pPr>
            <a:r>
              <a:rPr lang="en-US" altLang="en-US" sz="3200" dirty="0">
                <a:latin typeface="Open Sans" panose="020B0606030504020204" pitchFamily="34" charset="0"/>
                <a:ea typeface="Open Sans" panose="020B0606030504020204" pitchFamily="34" charset="0"/>
                <a:cs typeface="Open Sans" panose="020B0606030504020204" pitchFamily="34" charset="0"/>
              </a:rPr>
              <a:t>Analyze market share</a:t>
            </a:r>
          </a:p>
          <a:p>
            <a:pPr lvl="1">
              <a:lnSpc>
                <a:spcPct val="120000"/>
              </a:lnSpc>
              <a:defRPr/>
            </a:pPr>
            <a:r>
              <a:rPr lang="en-US" altLang="en-US" sz="3200" dirty="0">
                <a:latin typeface="Open Sans" panose="020B0606030504020204" pitchFamily="34" charset="0"/>
                <a:ea typeface="Open Sans" panose="020B0606030504020204" pitchFamily="34" charset="0"/>
                <a:cs typeface="Open Sans" panose="020B0606030504020204" pitchFamily="34" charset="0"/>
              </a:rPr>
              <a:t>Consider brand and reputation</a:t>
            </a:r>
          </a:p>
          <a:p>
            <a:pPr>
              <a:lnSpc>
                <a:spcPct val="120000"/>
              </a:lnSpc>
              <a:defRPr/>
            </a:pPr>
            <a:endParaRPr lang="en-US" sz="1900" dirty="0">
              <a:ea typeface="ＭＳ Ｐゴシック" charset="0"/>
            </a:endParaRPr>
          </a:p>
        </p:txBody>
      </p:sp>
      <p:sp>
        <p:nvSpPr>
          <p:cNvPr id="27654" name="Slide Number Placeholder 5"/>
          <p:cNvSpPr txBox="1">
            <a:spLocks/>
          </p:cNvSpPr>
          <p:nvPr/>
        </p:nvSpPr>
        <p:spPr bwMode="auto">
          <a:xfrm>
            <a:off x="3975100" y="6413500"/>
            <a:ext cx="9525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63F14AB7-615A-4158-AAC9-D3149478D85F}" type="slidenum">
              <a:rPr lang="en-US" altLang="en-US" sz="1100">
                <a:solidFill>
                  <a:schemeClr val="bg1"/>
                </a:solidFill>
                <a:latin typeface="Arial" charset="0"/>
                <a:cs typeface="Arial" charset="0"/>
              </a:rPr>
              <a:pPr algn="ctr" eaLnBrk="1" hangingPunct="1"/>
              <a:t>11</a:t>
            </a:fld>
            <a:endParaRPr lang="en-US" altLang="en-US" sz="1100">
              <a:solidFill>
                <a:schemeClr val="bg1"/>
              </a:solidFill>
              <a:latin typeface="Arial" charset="0"/>
              <a:cs typeface="Arial" charset="0"/>
            </a:endParaRPr>
          </a:p>
        </p:txBody>
      </p:sp>
      <p:sp>
        <p:nvSpPr>
          <p:cNvPr id="3" name="Slide Number Placeholder 2"/>
          <p:cNvSpPr>
            <a:spLocks noGrp="1"/>
          </p:cNvSpPr>
          <p:nvPr>
            <p:ph type="sldNum" sz="quarter" idx="11"/>
          </p:nvPr>
        </p:nvSpPr>
        <p:spPr/>
        <p:txBody>
          <a:bodyPr/>
          <a:lstStyle/>
          <a:p>
            <a:fld id="{D390EEF9-A370-614F-A134-4B9642E26178}" type="slidenum">
              <a:rPr lang="en-US" smtClean="0"/>
              <a:pPr/>
              <a:t>11</a:t>
            </a:fld>
            <a:endParaRPr lang="en-US"/>
          </a:p>
        </p:txBody>
      </p:sp>
    </p:spTree>
    <p:extLst>
      <p:ext uri="{BB962C8B-B14F-4D97-AF65-F5344CB8AC3E}">
        <p14:creationId xmlns:p14="http://schemas.microsoft.com/office/powerpoint/2010/main" val="2344093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390EEF9-A370-614F-A134-4B9642E26178}" type="slidenum">
              <a:rPr lang="en-US" smtClean="0"/>
              <a:pPr/>
              <a:t>12</a:t>
            </a:fld>
            <a:endParaRPr lang="en-US"/>
          </a:p>
        </p:txBody>
      </p:sp>
      <p:sp>
        <p:nvSpPr>
          <p:cNvPr id="21506" name="Title 21"/>
          <p:cNvSpPr>
            <a:spLocks noGrp="1"/>
          </p:cNvSpPr>
          <p:nvPr>
            <p:ph type="title"/>
          </p:nvPr>
        </p:nvSpPr>
        <p:spPr/>
        <p:txBody>
          <a:bodyPr/>
          <a:lstStyle/>
          <a:p>
            <a:pPr>
              <a:defRPr/>
            </a:pPr>
            <a:r>
              <a:rPr lang="en-US" altLang="en-US" dirty="0"/>
              <a:t>Assessing leverage: TIMING</a:t>
            </a:r>
          </a:p>
        </p:txBody>
      </p:sp>
      <p:sp>
        <p:nvSpPr>
          <p:cNvPr id="23" name="Text Placeholder 22"/>
          <p:cNvSpPr>
            <a:spLocks noGrp="1"/>
          </p:cNvSpPr>
          <p:nvPr>
            <p:ph type="body" sz="quarter" idx="13"/>
          </p:nvPr>
        </p:nvSpPr>
        <p:spPr>
          <a:xfrm>
            <a:off x="457200" y="1190625"/>
            <a:ext cx="8229600" cy="4895849"/>
          </a:xfrm>
        </p:spPr>
        <p:txBody>
          <a:bodyPr>
            <a:normAutofit/>
          </a:bodyPr>
          <a:lstStyle/>
          <a:p>
            <a:pPr marL="457200" indent="-457200">
              <a:spcBef>
                <a:spcPts val="1200"/>
              </a:spcBef>
              <a:buFont typeface="Arial" panose="020B0604020202020204" pitchFamily="34" charset="0"/>
              <a:buChar char="•"/>
              <a:defRPr/>
            </a:pPr>
            <a:r>
              <a:rPr lang="en-US" altLang="en-US" sz="2400" dirty="0"/>
              <a:t>Self-Assessment Questions:</a:t>
            </a:r>
          </a:p>
          <a:p>
            <a:pPr lvl="1">
              <a:spcBef>
                <a:spcPts val="1200"/>
              </a:spcBef>
              <a:defRPr/>
            </a:pPr>
            <a:r>
              <a:rPr lang="en-US" altLang="en-US" sz="2200" dirty="0">
                <a:latin typeface="Open Sans" panose="020B0606030504020204" pitchFamily="34" charset="0"/>
                <a:ea typeface="Open Sans" panose="020B0606030504020204" pitchFamily="34" charset="0"/>
                <a:cs typeface="Open Sans" panose="020B0606030504020204" pitchFamily="34" charset="0"/>
              </a:rPr>
              <a:t>Is the </a:t>
            </a:r>
            <a:r>
              <a:rPr lang="en-US" altLang="en-US" sz="2200" dirty="0" err="1">
                <a:latin typeface="Open Sans" panose="020B0606030504020204" pitchFamily="34" charset="0"/>
                <a:ea typeface="Open Sans" panose="020B0606030504020204" pitchFamily="34" charset="0"/>
                <a:cs typeface="Open Sans" panose="020B0606030504020204" pitchFamily="34" charset="0"/>
              </a:rPr>
              <a:t>MCO</a:t>
            </a:r>
            <a:r>
              <a:rPr lang="en-US" altLang="en-US" sz="2200" dirty="0">
                <a:latin typeface="Open Sans" panose="020B0606030504020204" pitchFamily="34" charset="0"/>
                <a:ea typeface="Open Sans" panose="020B0606030504020204" pitchFamily="34" charset="0"/>
                <a:cs typeface="Open Sans" panose="020B0606030504020204" pitchFamily="34" charset="0"/>
              </a:rPr>
              <a:t> establishing a new product or provider network?</a:t>
            </a:r>
          </a:p>
          <a:p>
            <a:pPr lvl="1">
              <a:spcBef>
                <a:spcPts val="1200"/>
              </a:spcBef>
              <a:defRPr/>
            </a:pPr>
            <a:r>
              <a:rPr lang="en-US" altLang="en-US" sz="2200" dirty="0">
                <a:latin typeface="Open Sans" panose="020B0606030504020204" pitchFamily="34" charset="0"/>
                <a:ea typeface="Open Sans" panose="020B0606030504020204" pitchFamily="34" charset="0"/>
                <a:cs typeface="Open Sans" panose="020B0606030504020204" pitchFamily="34" charset="0"/>
              </a:rPr>
              <a:t>Is </a:t>
            </a:r>
            <a:r>
              <a:rPr lang="en-US" altLang="en-US" sz="2200" dirty="0" err="1">
                <a:latin typeface="Open Sans" panose="020B0606030504020204" pitchFamily="34" charset="0"/>
                <a:ea typeface="Open Sans" panose="020B0606030504020204" pitchFamily="34" charset="0"/>
                <a:cs typeface="Open Sans" panose="020B0606030504020204" pitchFamily="34" charset="0"/>
              </a:rPr>
              <a:t>MCO</a:t>
            </a:r>
            <a:r>
              <a:rPr lang="en-US" altLang="en-US" sz="2200" dirty="0">
                <a:latin typeface="Open Sans" panose="020B0606030504020204" pitchFamily="34" charset="0"/>
                <a:ea typeface="Open Sans" panose="020B0606030504020204" pitchFamily="34" charset="0"/>
                <a:cs typeface="Open Sans" panose="020B0606030504020204" pitchFamily="34" charset="0"/>
              </a:rPr>
              <a:t> facing critical deadlines in order to enter marketplace by a certain date?</a:t>
            </a:r>
          </a:p>
          <a:p>
            <a:pPr marL="285750" indent="-285750">
              <a:spcBef>
                <a:spcPts val="2400"/>
              </a:spcBef>
              <a:buFont typeface="Arial" panose="020B0604020202020204" pitchFamily="34" charset="0"/>
              <a:buChar char="•"/>
              <a:defRPr/>
            </a:pPr>
            <a:r>
              <a:rPr lang="en-US" altLang="en-US" sz="2400" dirty="0"/>
              <a:t>Get Answers by learning from:</a:t>
            </a:r>
          </a:p>
          <a:p>
            <a:pPr lvl="1">
              <a:spcBef>
                <a:spcPts val="1200"/>
              </a:spcBef>
              <a:defRPr/>
            </a:pPr>
            <a:r>
              <a:rPr lang="en-US" altLang="en-US" sz="2200" dirty="0">
                <a:latin typeface="Open Sans" panose="020B0606030504020204" pitchFamily="34" charset="0"/>
                <a:ea typeface="Open Sans" panose="020B0606030504020204" pitchFamily="34" charset="0"/>
                <a:cs typeface="Open Sans" panose="020B0606030504020204" pitchFamily="34" charset="0"/>
              </a:rPr>
              <a:t>Managed care entities</a:t>
            </a:r>
          </a:p>
          <a:p>
            <a:pPr lvl="1">
              <a:spcBef>
                <a:spcPts val="1200"/>
              </a:spcBef>
              <a:defRPr/>
            </a:pPr>
            <a:r>
              <a:rPr lang="en-US" altLang="en-US" sz="2200" dirty="0">
                <a:latin typeface="Open Sans" panose="020B0606030504020204" pitchFamily="34" charset="0"/>
                <a:ea typeface="Open Sans" panose="020B0606030504020204" pitchFamily="34" charset="0"/>
                <a:cs typeface="Open Sans" panose="020B0606030504020204" pitchFamily="34" charset="0"/>
              </a:rPr>
              <a:t>Trade and professional associations</a:t>
            </a:r>
          </a:p>
          <a:p>
            <a:pPr lvl="1">
              <a:spcBef>
                <a:spcPts val="1200"/>
              </a:spcBef>
              <a:defRPr/>
            </a:pPr>
            <a:r>
              <a:rPr lang="en-US" altLang="en-US" sz="2200" dirty="0">
                <a:latin typeface="Open Sans" panose="020B0606030504020204" pitchFamily="34" charset="0"/>
                <a:ea typeface="Open Sans" panose="020B0606030504020204" pitchFamily="34" charset="0"/>
                <a:cs typeface="Open Sans" panose="020B0606030504020204" pitchFamily="34" charset="0"/>
              </a:rPr>
              <a:t>Peers</a:t>
            </a:r>
          </a:p>
          <a:p>
            <a:pPr marL="400050" lvl="2" indent="0">
              <a:buFont typeface="Arial" charset="0"/>
              <a:buNone/>
              <a:defRPr/>
            </a:pPr>
            <a:endParaRPr lang="en-US" altLang="en-US" dirty="0">
              <a:ea typeface="ＭＳ Ｐゴシック" charset="0"/>
            </a:endParaRPr>
          </a:p>
          <a:p>
            <a:pPr>
              <a:defRPr/>
            </a:pPr>
            <a:endParaRPr lang="en-US" altLang="en-US" b="1" dirty="0">
              <a:solidFill>
                <a:schemeClr val="accent1"/>
              </a:solidFill>
              <a:ea typeface="ＭＳ Ｐゴシック" charset="0"/>
            </a:endParaRPr>
          </a:p>
          <a:p>
            <a:pPr>
              <a:defRPr/>
            </a:pPr>
            <a:endParaRPr lang="en-US" dirty="0">
              <a:ea typeface="ＭＳ Ｐゴシック" charset="0"/>
            </a:endParaRPr>
          </a:p>
        </p:txBody>
      </p:sp>
      <p:sp>
        <p:nvSpPr>
          <p:cNvPr id="28678" name="Slide Number Placeholder 5"/>
          <p:cNvSpPr txBox="1">
            <a:spLocks/>
          </p:cNvSpPr>
          <p:nvPr/>
        </p:nvSpPr>
        <p:spPr bwMode="auto">
          <a:xfrm>
            <a:off x="3975100" y="6413500"/>
            <a:ext cx="9525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76F590C5-CD8F-4C4B-A83C-3D5A78287FEB}" type="slidenum">
              <a:rPr lang="en-US" altLang="en-US" sz="1100">
                <a:solidFill>
                  <a:schemeClr val="bg1"/>
                </a:solidFill>
                <a:latin typeface="Arial" charset="0"/>
                <a:cs typeface="Arial" charset="0"/>
              </a:rPr>
              <a:pPr algn="ctr" eaLnBrk="1" hangingPunct="1"/>
              <a:t>12</a:t>
            </a:fld>
            <a:endParaRPr lang="en-US" altLang="en-US" sz="1100">
              <a:solidFill>
                <a:schemeClr val="bg1"/>
              </a:solidFill>
              <a:latin typeface="Arial" charset="0"/>
              <a:cs typeface="Arial" charset="0"/>
            </a:endParaRPr>
          </a:p>
        </p:txBody>
      </p:sp>
    </p:spTree>
    <p:extLst>
      <p:ext uri="{BB962C8B-B14F-4D97-AF65-F5344CB8AC3E}">
        <p14:creationId xmlns:p14="http://schemas.microsoft.com/office/powerpoint/2010/main" val="890420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altLang="en-US" dirty="0"/>
              <a:t>Competing on Value </a:t>
            </a:r>
          </a:p>
        </p:txBody>
      </p:sp>
      <p:sp>
        <p:nvSpPr>
          <p:cNvPr id="29700" name="Rectangle 3"/>
          <p:cNvSpPr>
            <a:spLocks noGrp="1" noChangeArrowheads="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panose="020B0604020202020204" pitchFamily="34" charset="0"/>
              <a:buChar char="•"/>
            </a:pPr>
            <a:r>
              <a:rPr lang="en-US" altLang="en-US" dirty="0"/>
              <a:t>Enhances negotiating position because the health center can offer something of greater value than its competitors in the marketplace</a:t>
            </a:r>
          </a:p>
          <a:p>
            <a:pPr lvl="1"/>
            <a:endParaRPr lang="en-US" altLang="en-US" dirty="0">
              <a:solidFill>
                <a:schemeClr val="accent1"/>
              </a:solidFill>
            </a:endParaRPr>
          </a:p>
        </p:txBody>
      </p:sp>
      <p:graphicFrame>
        <p:nvGraphicFramePr>
          <p:cNvPr id="10" name="Diagram 9"/>
          <p:cNvGraphicFramePr/>
          <p:nvPr>
            <p:extLst>
              <p:ext uri="{D42A27DB-BD31-4B8C-83A1-F6EECF244321}">
                <p14:modId xmlns:p14="http://schemas.microsoft.com/office/powerpoint/2010/main" val="1772452297"/>
              </p:ext>
            </p:extLst>
          </p:nvPr>
        </p:nvGraphicFramePr>
        <p:xfrm>
          <a:off x="1255470" y="3308652"/>
          <a:ext cx="6902447" cy="25125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702" name="Slide Number Placeholder 5"/>
          <p:cNvSpPr txBox="1">
            <a:spLocks/>
          </p:cNvSpPr>
          <p:nvPr/>
        </p:nvSpPr>
        <p:spPr bwMode="auto">
          <a:xfrm>
            <a:off x="3975100" y="6413500"/>
            <a:ext cx="9525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C63C49A1-C1A2-4DCE-936C-ECB7D678D411}" type="slidenum">
              <a:rPr lang="en-US" altLang="en-US" sz="1100">
                <a:solidFill>
                  <a:schemeClr val="bg1"/>
                </a:solidFill>
                <a:latin typeface="Arial" charset="0"/>
                <a:cs typeface="Arial" charset="0"/>
              </a:rPr>
              <a:pPr algn="ctr" eaLnBrk="1" hangingPunct="1"/>
              <a:t>13</a:t>
            </a:fld>
            <a:endParaRPr lang="en-US" altLang="en-US" sz="1100">
              <a:solidFill>
                <a:schemeClr val="bg1"/>
              </a:solidFill>
              <a:latin typeface="Arial" charset="0"/>
              <a:cs typeface="Arial" charset="0"/>
            </a:endParaRPr>
          </a:p>
        </p:txBody>
      </p:sp>
      <p:sp>
        <p:nvSpPr>
          <p:cNvPr id="2" name="Slide Number Placeholder 1"/>
          <p:cNvSpPr>
            <a:spLocks noGrp="1"/>
          </p:cNvSpPr>
          <p:nvPr>
            <p:ph type="sldNum" sz="quarter" idx="11"/>
          </p:nvPr>
        </p:nvSpPr>
        <p:spPr/>
        <p:txBody>
          <a:bodyPr/>
          <a:lstStyle/>
          <a:p>
            <a:fld id="{D390EEF9-A370-614F-A134-4B9642E26178}" type="slidenum">
              <a:rPr lang="en-US" smtClean="0"/>
              <a:pPr/>
              <a:t>13</a:t>
            </a:fld>
            <a:endParaRPr lang="en-US"/>
          </a:p>
        </p:txBody>
      </p:sp>
    </p:spTree>
    <p:extLst>
      <p:ext uri="{BB962C8B-B14F-4D97-AF65-F5344CB8AC3E}">
        <p14:creationId xmlns:p14="http://schemas.microsoft.com/office/powerpoint/2010/main" val="296423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14</a:t>
            </a:fld>
            <a:endParaRPr lang="en-US"/>
          </a:p>
        </p:txBody>
      </p:sp>
      <p:sp>
        <p:nvSpPr>
          <p:cNvPr id="23554" name="Title 3"/>
          <p:cNvSpPr>
            <a:spLocks noGrp="1"/>
          </p:cNvSpPr>
          <p:nvPr>
            <p:ph type="title"/>
          </p:nvPr>
        </p:nvSpPr>
        <p:spPr/>
        <p:txBody>
          <a:bodyPr/>
          <a:lstStyle/>
          <a:p>
            <a:pPr>
              <a:defRPr/>
            </a:pPr>
            <a:r>
              <a:rPr lang="en-US" altLang="en-US" dirty="0"/>
              <a:t>Identifying VALUE</a:t>
            </a:r>
          </a:p>
        </p:txBody>
      </p:sp>
      <p:sp>
        <p:nvSpPr>
          <p:cNvPr id="5" name="Text Placeholder 4"/>
          <p:cNvSpPr>
            <a:spLocks noGrp="1"/>
          </p:cNvSpPr>
          <p:nvPr>
            <p:ph type="body" sz="quarter" idx="13"/>
          </p:nvPr>
        </p:nvSpPr>
        <p:spPr>
          <a:xfrm>
            <a:off x="457200" y="1104900"/>
            <a:ext cx="8229600" cy="5181600"/>
          </a:xfrm>
        </p:spPr>
        <p:txBody>
          <a:bodyPr>
            <a:normAutofit fontScale="92500" lnSpcReduction="20000"/>
          </a:bodyPr>
          <a:lstStyle/>
          <a:p>
            <a:pPr>
              <a:lnSpc>
                <a:spcPct val="110000"/>
              </a:lnSpc>
              <a:spcBef>
                <a:spcPts val="600"/>
              </a:spcBef>
              <a:defRPr/>
            </a:pPr>
            <a:r>
              <a:rPr lang="en-US" altLang="en-US" sz="2600" dirty="0">
                <a:cs typeface="Arial"/>
              </a:rPr>
              <a:t>Self-Assessment Questions:</a:t>
            </a:r>
          </a:p>
          <a:p>
            <a:pPr lvl="1">
              <a:lnSpc>
                <a:spcPct val="110000"/>
              </a:lnSpc>
              <a:spcBef>
                <a:spcPts val="600"/>
              </a:spcBef>
              <a:defRPr/>
            </a:pPr>
            <a:r>
              <a:rPr lang="en-US" altLang="en-US" sz="2200" dirty="0"/>
              <a:t>Can the health center offer (and quantify!) potential cost savings:</a:t>
            </a:r>
          </a:p>
          <a:p>
            <a:pPr lvl="2">
              <a:lnSpc>
                <a:spcPct val="110000"/>
              </a:lnSpc>
              <a:spcBef>
                <a:spcPts val="600"/>
              </a:spcBef>
              <a:defRPr/>
            </a:pPr>
            <a:r>
              <a:rPr lang="en-US" altLang="en-US" sz="2000" dirty="0"/>
              <a:t>Reductions in ER visits or preventable hospitalizations?</a:t>
            </a:r>
          </a:p>
          <a:p>
            <a:pPr lvl="2">
              <a:lnSpc>
                <a:spcPct val="110000"/>
              </a:lnSpc>
              <a:spcBef>
                <a:spcPts val="600"/>
              </a:spcBef>
              <a:defRPr/>
            </a:pPr>
            <a:r>
              <a:rPr lang="en-US" altLang="en-US" sz="2000" dirty="0"/>
              <a:t>Reduction in total expenditures for cost of care? </a:t>
            </a:r>
          </a:p>
          <a:p>
            <a:pPr lvl="2">
              <a:lnSpc>
                <a:spcPct val="110000"/>
              </a:lnSpc>
              <a:spcBef>
                <a:spcPts val="600"/>
              </a:spcBef>
              <a:defRPr/>
            </a:pPr>
            <a:r>
              <a:rPr lang="en-US" altLang="en-US" sz="2000" dirty="0"/>
              <a:t>Ensuring appropriate coordination of care </a:t>
            </a:r>
            <a:r>
              <a:rPr lang="en-US" altLang="en-US" sz="2000" i="1" dirty="0"/>
              <a:t>(e.g</a:t>
            </a:r>
            <a:r>
              <a:rPr lang="en-US" altLang="en-US" sz="2000" dirty="0"/>
              <a:t>., identification of significant chronic health conditions and appropriate coordination for other health concerns)?</a:t>
            </a:r>
          </a:p>
          <a:p>
            <a:pPr lvl="1">
              <a:lnSpc>
                <a:spcPct val="110000"/>
              </a:lnSpc>
              <a:spcBef>
                <a:spcPts val="600"/>
              </a:spcBef>
              <a:defRPr/>
            </a:pPr>
            <a:r>
              <a:rPr lang="en-US" altLang="en-US" sz="2200" dirty="0"/>
              <a:t>Does health center offer integrated physical and behavioral health care?</a:t>
            </a:r>
          </a:p>
          <a:p>
            <a:pPr lvl="2">
              <a:lnSpc>
                <a:spcPct val="110000"/>
              </a:lnSpc>
              <a:spcBef>
                <a:spcPts val="600"/>
              </a:spcBef>
              <a:defRPr/>
            </a:pPr>
            <a:r>
              <a:rPr lang="en-US" altLang="en-US" sz="2000" dirty="0"/>
              <a:t>What model of integration?</a:t>
            </a:r>
          </a:p>
          <a:p>
            <a:pPr lvl="2">
              <a:lnSpc>
                <a:spcPct val="110000"/>
              </a:lnSpc>
              <a:spcBef>
                <a:spcPts val="600"/>
              </a:spcBef>
              <a:defRPr/>
            </a:pPr>
            <a:r>
              <a:rPr lang="en-US" altLang="en-US" sz="2000" dirty="0"/>
              <a:t>Has health center been designated as a health home?</a:t>
            </a:r>
          </a:p>
          <a:p>
            <a:pPr lvl="2">
              <a:lnSpc>
                <a:spcPct val="110000"/>
              </a:lnSpc>
              <a:spcBef>
                <a:spcPts val="600"/>
              </a:spcBef>
              <a:defRPr/>
            </a:pPr>
            <a:r>
              <a:rPr lang="en-US" altLang="en-US" sz="2000" dirty="0"/>
              <a:t>Does health center have written affiliation arrangements for the referral of patients with significant mental illness or substance use disorders? </a:t>
            </a:r>
          </a:p>
          <a:p>
            <a:pPr>
              <a:lnSpc>
                <a:spcPct val="110000"/>
              </a:lnSpc>
              <a:spcBef>
                <a:spcPts val="600"/>
              </a:spcBef>
              <a:defRPr/>
            </a:pPr>
            <a:r>
              <a:rPr lang="en-US" altLang="en-US" sz="2400" dirty="0">
                <a:ea typeface="ＭＳ Ｐゴシック" charset="0"/>
              </a:rPr>
              <a:t>Get Answers! </a:t>
            </a:r>
          </a:p>
          <a:p>
            <a:pPr lvl="1">
              <a:lnSpc>
                <a:spcPct val="110000"/>
              </a:lnSpc>
              <a:spcBef>
                <a:spcPts val="600"/>
              </a:spcBef>
              <a:defRPr/>
            </a:pPr>
            <a:r>
              <a:rPr lang="en-US" altLang="en-US" sz="2200" dirty="0">
                <a:ea typeface="ＭＳ Ｐゴシック" charset="0"/>
              </a:rPr>
              <a:t>Collect data and report on quality measures </a:t>
            </a:r>
          </a:p>
          <a:p>
            <a:pPr lvl="1">
              <a:lnSpc>
                <a:spcPct val="110000"/>
              </a:lnSpc>
              <a:spcBef>
                <a:spcPts val="600"/>
              </a:spcBef>
              <a:defRPr/>
            </a:pPr>
            <a:r>
              <a:rPr lang="en-US" altLang="en-US" sz="2200" dirty="0">
                <a:ea typeface="ＭＳ Ｐゴシック" charset="0"/>
              </a:rPr>
              <a:t>Access data on total costs of care for health center patients</a:t>
            </a:r>
          </a:p>
          <a:p>
            <a:pPr>
              <a:defRPr/>
            </a:pPr>
            <a:endParaRPr lang="en-US" dirty="0">
              <a:ea typeface="ＭＳ Ｐゴシック" charset="0"/>
            </a:endParaRPr>
          </a:p>
        </p:txBody>
      </p:sp>
      <p:sp>
        <p:nvSpPr>
          <p:cNvPr id="30726" name="Slide Number Placeholder 5"/>
          <p:cNvSpPr txBox="1">
            <a:spLocks/>
          </p:cNvSpPr>
          <p:nvPr/>
        </p:nvSpPr>
        <p:spPr bwMode="auto">
          <a:xfrm>
            <a:off x="3975100" y="6413500"/>
            <a:ext cx="9525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FBC93B1A-A17E-4031-ACA4-CF631D36CF32}" type="slidenum">
              <a:rPr lang="en-US" altLang="en-US" sz="1100">
                <a:solidFill>
                  <a:schemeClr val="bg1"/>
                </a:solidFill>
                <a:latin typeface="Arial" charset="0"/>
                <a:cs typeface="Arial" charset="0"/>
              </a:rPr>
              <a:pPr algn="ctr" eaLnBrk="1" hangingPunct="1"/>
              <a:t>14</a:t>
            </a:fld>
            <a:endParaRPr lang="en-US" altLang="en-US" sz="1100">
              <a:solidFill>
                <a:schemeClr val="bg1"/>
              </a:solidFill>
              <a:latin typeface="Arial" charset="0"/>
              <a:cs typeface="Arial" charset="0"/>
            </a:endParaRPr>
          </a:p>
        </p:txBody>
      </p:sp>
    </p:spTree>
    <p:extLst>
      <p:ext uri="{BB962C8B-B14F-4D97-AF65-F5344CB8AC3E}">
        <p14:creationId xmlns:p14="http://schemas.microsoft.com/office/powerpoint/2010/main" val="860810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p:txBody>
          <a:bodyPr/>
          <a:lstStyle/>
          <a:p>
            <a:pPr>
              <a:defRPr/>
            </a:pPr>
            <a:r>
              <a:rPr lang="en-US" altLang="en-US" dirty="0"/>
              <a:t>Competing on VALUE</a:t>
            </a:r>
          </a:p>
        </p:txBody>
      </p:sp>
      <p:sp>
        <p:nvSpPr>
          <p:cNvPr id="5" name="Text Placeholder 4"/>
          <p:cNvSpPr>
            <a:spLocks noGrp="1"/>
          </p:cNvSpPr>
          <p:nvPr>
            <p:ph type="body" sz="quarter" idx="13"/>
          </p:nvPr>
        </p:nvSpPr>
        <p:spPr>
          <a:xfrm>
            <a:off x="457200" y="1085850"/>
            <a:ext cx="8439150" cy="5114925"/>
          </a:xfrm>
        </p:spPr>
        <p:txBody>
          <a:bodyPr>
            <a:normAutofit fontScale="40000" lnSpcReduction="20000"/>
          </a:bodyPr>
          <a:lstStyle/>
          <a:p>
            <a:pPr>
              <a:lnSpc>
                <a:spcPct val="120000"/>
              </a:lnSpc>
              <a:spcBef>
                <a:spcPts val="600"/>
              </a:spcBef>
              <a:defRPr/>
            </a:pPr>
            <a:r>
              <a:rPr lang="en-US" altLang="en-US" sz="4800" dirty="0">
                <a:cs typeface="Arial"/>
              </a:rPr>
              <a:t>Self-Assessment Questions:</a:t>
            </a:r>
          </a:p>
          <a:p>
            <a:pPr lvl="1">
              <a:lnSpc>
                <a:spcPct val="120000"/>
              </a:lnSpc>
              <a:spcBef>
                <a:spcPts val="600"/>
              </a:spcBef>
              <a:defRPr/>
            </a:pPr>
            <a:r>
              <a:rPr lang="en-US" altLang="en-US" sz="4000" dirty="0"/>
              <a:t>Is the health center willing to incur some downside financial risk that would otherwise fall upon the </a:t>
            </a:r>
            <a:r>
              <a:rPr lang="en-US" altLang="en-US" sz="4000" dirty="0" err="1"/>
              <a:t>MCO</a:t>
            </a:r>
            <a:r>
              <a:rPr lang="en-US" altLang="en-US" sz="4000" dirty="0"/>
              <a:t>, directly or indirectly? Are the potential rewards substantial enough and sure enough to make risk-taking worth it?</a:t>
            </a:r>
          </a:p>
          <a:p>
            <a:pPr lvl="2">
              <a:lnSpc>
                <a:spcPct val="120000"/>
              </a:lnSpc>
              <a:spcBef>
                <a:spcPts val="600"/>
              </a:spcBef>
              <a:defRPr/>
            </a:pPr>
            <a:r>
              <a:rPr lang="en-US" altLang="en-US" sz="3800" dirty="0"/>
              <a:t>Capitated payment for the provision of services furnished by the health center</a:t>
            </a:r>
          </a:p>
          <a:p>
            <a:pPr lvl="2">
              <a:lnSpc>
                <a:spcPct val="120000"/>
              </a:lnSpc>
              <a:spcBef>
                <a:spcPts val="600"/>
              </a:spcBef>
              <a:defRPr/>
            </a:pPr>
            <a:r>
              <a:rPr lang="en-US" altLang="en-US" sz="3800" dirty="0"/>
              <a:t>Bundled payments or case rates for specific diagnoses or conditions</a:t>
            </a:r>
          </a:p>
          <a:p>
            <a:pPr lvl="2">
              <a:lnSpc>
                <a:spcPct val="120000"/>
              </a:lnSpc>
              <a:spcBef>
                <a:spcPts val="600"/>
              </a:spcBef>
              <a:defRPr/>
            </a:pPr>
            <a:r>
              <a:rPr lang="en-US" altLang="en-US" sz="3800" dirty="0"/>
              <a:t>Shared savings and losses for total costs of care</a:t>
            </a:r>
          </a:p>
          <a:p>
            <a:pPr lvl="2">
              <a:lnSpc>
                <a:spcPct val="120000"/>
              </a:lnSpc>
              <a:spcBef>
                <a:spcPts val="600"/>
              </a:spcBef>
              <a:defRPr/>
            </a:pPr>
            <a:r>
              <a:rPr lang="en-US" altLang="en-US" sz="3800" dirty="0" err="1"/>
              <a:t>ACOs</a:t>
            </a:r>
            <a:r>
              <a:rPr lang="en-US" altLang="en-US" sz="3800" dirty="0"/>
              <a:t>, IPA, and other network strategies may “buffer” downside risk </a:t>
            </a:r>
          </a:p>
          <a:p>
            <a:pPr>
              <a:lnSpc>
                <a:spcPct val="120000"/>
              </a:lnSpc>
              <a:spcBef>
                <a:spcPts val="600"/>
              </a:spcBef>
              <a:defRPr/>
            </a:pPr>
            <a:r>
              <a:rPr lang="en-US" altLang="en-US" sz="4800" dirty="0"/>
              <a:t>Communicate the health center’s value:</a:t>
            </a:r>
          </a:p>
          <a:p>
            <a:pPr lvl="1">
              <a:lnSpc>
                <a:spcPct val="120000"/>
              </a:lnSpc>
              <a:spcBef>
                <a:spcPts val="600"/>
              </a:spcBef>
              <a:defRPr/>
            </a:pPr>
            <a:r>
              <a:rPr lang="en-US" sz="4000" dirty="0"/>
              <a:t>Develop and periodically update marketing materials that communicates the health center’s value to </a:t>
            </a:r>
            <a:r>
              <a:rPr lang="en-US" sz="4000" dirty="0" err="1"/>
              <a:t>MCOs</a:t>
            </a:r>
            <a:endParaRPr lang="en-US" sz="4000" dirty="0"/>
          </a:p>
          <a:p>
            <a:pPr lvl="1">
              <a:lnSpc>
                <a:spcPct val="120000"/>
              </a:lnSpc>
              <a:spcBef>
                <a:spcPts val="600"/>
              </a:spcBef>
              <a:defRPr/>
            </a:pPr>
            <a:r>
              <a:rPr lang="en-US" sz="4000" dirty="0"/>
              <a:t>Hold in-person meetings with </a:t>
            </a:r>
            <a:r>
              <a:rPr lang="en-US" sz="4000" dirty="0" err="1"/>
              <a:t>MCOs</a:t>
            </a:r>
            <a:r>
              <a:rPr lang="en-US" sz="4000" dirty="0"/>
              <a:t> to describe cost and clinical outcomes</a:t>
            </a:r>
          </a:p>
          <a:p>
            <a:pPr lvl="1">
              <a:lnSpc>
                <a:spcPct val="120000"/>
              </a:lnSpc>
              <a:spcBef>
                <a:spcPts val="600"/>
              </a:spcBef>
              <a:defRPr/>
            </a:pPr>
            <a:r>
              <a:rPr lang="en-US" sz="4000" dirty="0"/>
              <a:t>Participate at conferences that highlights health center achievements</a:t>
            </a:r>
          </a:p>
          <a:p>
            <a:pPr lvl="1">
              <a:lnSpc>
                <a:spcPct val="120000"/>
              </a:lnSpc>
              <a:spcBef>
                <a:spcPts val="600"/>
              </a:spcBef>
              <a:defRPr/>
            </a:pPr>
            <a:r>
              <a:rPr lang="en-US" sz="4000" dirty="0"/>
              <a:t>Attend (or host) informal networking events</a:t>
            </a:r>
          </a:p>
          <a:p>
            <a:pPr lvl="1">
              <a:lnSpc>
                <a:spcPct val="120000"/>
              </a:lnSpc>
              <a:spcBef>
                <a:spcPts val="600"/>
              </a:spcBef>
              <a:defRPr/>
            </a:pPr>
            <a:r>
              <a:rPr lang="en-US" sz="4000" dirty="0"/>
              <a:t>Attend (or host) community events</a:t>
            </a:r>
          </a:p>
          <a:p>
            <a:pPr>
              <a:defRPr/>
            </a:pPr>
            <a:endParaRPr lang="en-US" dirty="0">
              <a:ea typeface="ＭＳ Ｐゴシック" charset="0"/>
            </a:endParaRPr>
          </a:p>
        </p:txBody>
      </p:sp>
      <p:sp>
        <p:nvSpPr>
          <p:cNvPr id="32774" name="Slide Number Placeholder 5"/>
          <p:cNvSpPr txBox="1">
            <a:spLocks/>
          </p:cNvSpPr>
          <p:nvPr/>
        </p:nvSpPr>
        <p:spPr bwMode="auto">
          <a:xfrm>
            <a:off x="3975100" y="6413500"/>
            <a:ext cx="9525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6360747F-03DD-4E8E-9BC2-5CAB2E5452AF}" type="slidenum">
              <a:rPr lang="en-US" altLang="en-US" sz="1100">
                <a:solidFill>
                  <a:schemeClr val="bg1"/>
                </a:solidFill>
                <a:latin typeface="Arial" charset="0"/>
                <a:cs typeface="Arial" charset="0"/>
              </a:rPr>
              <a:pPr algn="ctr" eaLnBrk="1" hangingPunct="1"/>
              <a:t>15</a:t>
            </a:fld>
            <a:endParaRPr lang="en-US" altLang="en-US" sz="1100">
              <a:solidFill>
                <a:schemeClr val="bg1"/>
              </a:solidFill>
              <a:latin typeface="Arial" charset="0"/>
              <a:cs typeface="Arial" charset="0"/>
            </a:endParaRPr>
          </a:p>
        </p:txBody>
      </p:sp>
      <p:sp>
        <p:nvSpPr>
          <p:cNvPr id="2" name="Slide Number Placeholder 1"/>
          <p:cNvSpPr>
            <a:spLocks noGrp="1"/>
          </p:cNvSpPr>
          <p:nvPr>
            <p:ph type="sldNum" sz="quarter" idx="11"/>
          </p:nvPr>
        </p:nvSpPr>
        <p:spPr/>
        <p:txBody>
          <a:bodyPr/>
          <a:lstStyle/>
          <a:p>
            <a:fld id="{D390EEF9-A370-614F-A134-4B9642E26178}" type="slidenum">
              <a:rPr lang="en-US" smtClean="0"/>
              <a:pPr/>
              <a:t>15</a:t>
            </a:fld>
            <a:endParaRPr lang="en-US"/>
          </a:p>
        </p:txBody>
      </p:sp>
    </p:spTree>
    <p:extLst>
      <p:ext uri="{BB962C8B-B14F-4D97-AF65-F5344CB8AC3E}">
        <p14:creationId xmlns:p14="http://schemas.microsoft.com/office/powerpoint/2010/main" val="2505819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defRPr/>
            </a:pPr>
            <a:r>
              <a:rPr lang="en-US" altLang="en-US" dirty="0"/>
              <a:t>Increase Leverage or Value</a:t>
            </a:r>
          </a:p>
        </p:txBody>
      </p:sp>
      <p:sp>
        <p:nvSpPr>
          <p:cNvPr id="84996" name="Content Placeholder 2"/>
          <p:cNvSpPr>
            <a:spLocks noGrp="1"/>
          </p:cNvSpPr>
          <p:nvPr>
            <p:ph type="body"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eaLnBrk="1" hangingPunct="1"/>
            <a:r>
              <a:rPr lang="en-US" altLang="en-US" b="1" dirty="0">
                <a:latin typeface="Open Sans" pitchFamily="34" charset="0"/>
                <a:cs typeface="Open Sans" pitchFamily="34" charset="0"/>
              </a:rPr>
              <a:t>Collaborations with other providers </a:t>
            </a:r>
            <a:r>
              <a:rPr lang="en-US" altLang="en-US" dirty="0">
                <a:latin typeface="Open Sans" pitchFamily="34" charset="0"/>
                <a:cs typeface="Open Sans" pitchFamily="34" charset="0"/>
              </a:rPr>
              <a:t>through joint ventures or integrated provider networks may increase leverage in the marketplace, enhance health center value, or both, thereby improving the health center’s negotiation position</a:t>
            </a:r>
          </a:p>
        </p:txBody>
      </p:sp>
      <p:sp>
        <p:nvSpPr>
          <p:cNvPr id="3" name="Slide Number Placeholder 2"/>
          <p:cNvSpPr>
            <a:spLocks noGrp="1"/>
          </p:cNvSpPr>
          <p:nvPr>
            <p:ph type="sldNum" sz="quarter" idx="15"/>
          </p:nvPr>
        </p:nvSpPr>
        <p:spPr/>
        <p:txBody>
          <a:bodyPr/>
          <a:lstStyle/>
          <a:p>
            <a:pPr>
              <a:defRPr/>
            </a:pPr>
            <a:fld id="{CEC9641C-C026-4025-B7B1-9D963A8409B1}" type="slidenum">
              <a:rPr lang="en-US" smtClean="0"/>
              <a:pPr>
                <a:defRPr/>
              </a:pPr>
              <a:t>16</a:t>
            </a:fld>
            <a:endParaRPr lang="en-US" dirty="0"/>
          </a:p>
        </p:txBody>
      </p:sp>
    </p:spTree>
    <p:extLst>
      <p:ext uri="{BB962C8B-B14F-4D97-AF65-F5344CB8AC3E}">
        <p14:creationId xmlns:p14="http://schemas.microsoft.com/office/powerpoint/2010/main" val="362219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17</a:t>
            </a:fld>
            <a:endParaRPr lang="en-US"/>
          </a:p>
        </p:txBody>
      </p:sp>
      <p:sp>
        <p:nvSpPr>
          <p:cNvPr id="5" name="Text Placeholder 4"/>
          <p:cNvSpPr>
            <a:spLocks noGrp="1"/>
          </p:cNvSpPr>
          <p:nvPr>
            <p:ph type="body" sz="quarter" idx="13"/>
          </p:nvPr>
        </p:nvSpPr>
        <p:spPr/>
        <p:txBody>
          <a:bodyPr/>
          <a:lstStyle/>
          <a:p>
            <a:r>
              <a:rPr lang="en-US" dirty="0"/>
              <a:t>II. Evaluating the Contract</a:t>
            </a:r>
          </a:p>
        </p:txBody>
      </p:sp>
    </p:spTree>
    <p:extLst>
      <p:ext uri="{BB962C8B-B14F-4D97-AF65-F5344CB8AC3E}">
        <p14:creationId xmlns:p14="http://schemas.microsoft.com/office/powerpoint/2010/main" val="180781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dirty="0"/>
              <a:t>Step 2: Evaluating the Contract</a:t>
            </a:r>
          </a:p>
        </p:txBody>
      </p:sp>
      <p:sp>
        <p:nvSpPr>
          <p:cNvPr id="91139" name="Rectangle 3"/>
          <p:cNvSpPr>
            <a:spLocks noGrp="1" noChangeArrowheads="1"/>
          </p:cNvSpPr>
          <p:nvPr>
            <p:ph type="body" sz="quarter" idx="13"/>
          </p:nvPr>
        </p:nvSpPr>
        <p:spPr>
          <a:xfrm>
            <a:off x="457200" y="1152526"/>
            <a:ext cx="8229600" cy="5095874"/>
          </a:xfrm>
        </p:spPr>
        <p:txBody>
          <a:bodyPr>
            <a:normAutofit fontScale="92500" lnSpcReduction="20000"/>
          </a:bodyPr>
          <a:lstStyle/>
          <a:p>
            <a:pPr marL="457200" indent="-457200">
              <a:lnSpc>
                <a:spcPct val="120000"/>
              </a:lnSpc>
              <a:spcBef>
                <a:spcPts val="1800"/>
              </a:spcBef>
              <a:buFont typeface="+mj-lt"/>
              <a:buAutoNum type="arabicPeriod"/>
            </a:pPr>
            <a:r>
              <a:rPr lang="en-US" b="1" dirty="0">
                <a:solidFill>
                  <a:srgbClr val="1F497D"/>
                </a:solidFill>
              </a:rPr>
              <a:t>Consider timeframe for review</a:t>
            </a:r>
          </a:p>
          <a:p>
            <a:pPr marL="457200" indent="-457200">
              <a:lnSpc>
                <a:spcPct val="110000"/>
              </a:lnSpc>
              <a:spcBef>
                <a:spcPts val="1800"/>
              </a:spcBef>
              <a:buFont typeface="+mj-lt"/>
              <a:buAutoNum type="arabicPeriod"/>
            </a:pPr>
            <a:r>
              <a:rPr lang="en-US" b="1" dirty="0">
                <a:solidFill>
                  <a:srgbClr val="1F497D"/>
                </a:solidFill>
              </a:rPr>
              <a:t>Assemble contract review team</a:t>
            </a:r>
          </a:p>
          <a:p>
            <a:pPr lvl="1"/>
            <a:r>
              <a:rPr lang="en-US" sz="2600" dirty="0"/>
              <a:t>Establish a “point person” and review team lead </a:t>
            </a:r>
          </a:p>
          <a:p>
            <a:pPr lvl="1"/>
            <a:r>
              <a:rPr lang="en-US" sz="2600" dirty="0"/>
              <a:t>Assign areas of contract review to team members based on their expertise </a:t>
            </a:r>
          </a:p>
          <a:p>
            <a:pPr marL="457200" indent="-457200">
              <a:lnSpc>
                <a:spcPct val="120000"/>
              </a:lnSpc>
              <a:spcBef>
                <a:spcPts val="1800"/>
              </a:spcBef>
              <a:buFont typeface="+mj-lt"/>
              <a:buAutoNum type="arabicPeriod"/>
            </a:pPr>
            <a:r>
              <a:rPr lang="en-US" b="1" dirty="0">
                <a:solidFill>
                  <a:srgbClr val="1F497D"/>
                </a:solidFill>
              </a:rPr>
              <a:t>Assemble documents</a:t>
            </a:r>
          </a:p>
          <a:p>
            <a:pPr lvl="1"/>
            <a:r>
              <a:rPr lang="en-US" sz="2600" dirty="0"/>
              <a:t>Obtain entire proposed contract from MCO, including all referenced and incorporated documents</a:t>
            </a:r>
          </a:p>
          <a:p>
            <a:pPr lvl="1"/>
            <a:r>
              <a:rPr lang="en-US" sz="2600" dirty="0"/>
              <a:t>Do not assume MCO knows the health center scope of services!</a:t>
            </a:r>
          </a:p>
          <a:p>
            <a:pPr lvl="1"/>
            <a:r>
              <a:rPr lang="en-US" sz="2600" dirty="0"/>
              <a:t>Obtain other documents necessary to understand legal obligations (for example, in Medicaid managed care, the MCO’s contract with the State)</a:t>
            </a:r>
          </a:p>
          <a:p>
            <a:endParaRPr lang="en-US" dirty="0"/>
          </a:p>
        </p:txBody>
      </p:sp>
      <p:sp>
        <p:nvSpPr>
          <p:cNvPr id="6" name="Slide Number Placeholder 4"/>
          <p:cNvSpPr txBox="1">
            <a:spLocks/>
          </p:cNvSpPr>
          <p:nvPr/>
        </p:nvSpPr>
        <p:spPr>
          <a:xfrm>
            <a:off x="3873500" y="6375400"/>
            <a:ext cx="1502833" cy="482600"/>
          </a:xfrm>
          <a:prstGeom prst="rect">
            <a:avLst/>
          </a:prstGeom>
        </p:spPr>
        <p:txBody>
          <a:bodyPr vert="horz" wrap="square" lIns="0" tIns="0" rIns="0" bIns="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fld id="{D390EEF9-A370-614F-A134-4B9642E26178}" type="slidenum">
              <a:rPr kumimoji="0" lang="en-US" sz="1400" b="0" i="0" u="none" strike="noStrike" kern="1200" cap="none" spc="0" normalizeH="0" baseline="0" noProof="0" smtClean="0">
                <a:ln>
                  <a:noFill/>
                </a:ln>
                <a:solidFill>
                  <a:schemeClr val="bg1"/>
                </a:solidFill>
                <a:effectLst/>
                <a:uLnTx/>
                <a:uFillTx/>
                <a:latin typeface="Arial" pitchFamily="34" charset="0"/>
                <a:ea typeface="ＭＳ Ｐゴシック" charset="0"/>
                <a:cs typeface="Arial" pitchFamily="34" charset="0"/>
              </a:rPr>
              <a:pPr marL="0" marR="0" lvl="0" indent="0" algn="ctr" defTabSz="4572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dirty="0">
              <a:ln>
                <a:noFill/>
              </a:ln>
              <a:solidFill>
                <a:schemeClr val="bg1"/>
              </a:solidFill>
              <a:effectLst/>
              <a:uLnTx/>
              <a:uFillTx/>
              <a:latin typeface="Arial" pitchFamily="34" charset="0"/>
              <a:ea typeface="ＭＳ Ｐゴシック" charset="0"/>
              <a:cs typeface="Arial" pitchFamily="34" charset="0"/>
            </a:endParaRPr>
          </a:p>
        </p:txBody>
      </p:sp>
      <p:sp>
        <p:nvSpPr>
          <p:cNvPr id="3" name="Slide Number Placeholder 2"/>
          <p:cNvSpPr>
            <a:spLocks noGrp="1"/>
          </p:cNvSpPr>
          <p:nvPr>
            <p:ph type="sldNum" sz="quarter" idx="15"/>
          </p:nvPr>
        </p:nvSpPr>
        <p:spPr/>
        <p:txBody>
          <a:bodyPr/>
          <a:lstStyle/>
          <a:p>
            <a:pPr>
              <a:defRPr/>
            </a:pPr>
            <a:fld id="{CEC9641C-C026-4025-B7B1-9D963A8409B1}" type="slidenum">
              <a:rPr lang="en-US" smtClean="0"/>
              <a:pPr>
                <a:defRPr/>
              </a:pPr>
              <a:t>18</a:t>
            </a:fld>
            <a:endParaRPr lang="en-US" dirty="0"/>
          </a:p>
        </p:txBody>
      </p:sp>
    </p:spTree>
    <p:extLst>
      <p:ext uri="{BB962C8B-B14F-4D97-AF65-F5344CB8AC3E}">
        <p14:creationId xmlns:p14="http://schemas.microsoft.com/office/powerpoint/2010/main" val="3406134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CEC9641C-C026-4025-B7B1-9D963A8409B1}" type="slidenum">
              <a:rPr lang="en-US" smtClean="0"/>
              <a:pPr>
                <a:defRPr/>
              </a:pPr>
              <a:t>19</a:t>
            </a:fld>
            <a:endParaRPr lang="en-US" dirty="0"/>
          </a:p>
        </p:txBody>
      </p:sp>
      <p:sp>
        <p:nvSpPr>
          <p:cNvPr id="92162" name="Rectangle 2"/>
          <p:cNvSpPr>
            <a:spLocks noGrp="1" noChangeArrowheads="1"/>
          </p:cNvSpPr>
          <p:nvPr>
            <p:ph type="title"/>
          </p:nvPr>
        </p:nvSpPr>
        <p:spPr/>
        <p:txBody>
          <a:bodyPr/>
          <a:lstStyle/>
          <a:p>
            <a:r>
              <a:rPr lang="en-US" dirty="0"/>
              <a:t>Evaluating the Contract</a:t>
            </a:r>
          </a:p>
        </p:txBody>
      </p:sp>
      <p:sp>
        <p:nvSpPr>
          <p:cNvPr id="92163" name="Rectangle 3"/>
          <p:cNvSpPr>
            <a:spLocks noGrp="1" noChangeArrowheads="1"/>
          </p:cNvSpPr>
          <p:nvPr>
            <p:ph type="body" sz="quarter" idx="13"/>
          </p:nvPr>
        </p:nvSpPr>
        <p:spPr>
          <a:xfrm>
            <a:off x="457199" y="1143000"/>
            <a:ext cx="8467725" cy="5200650"/>
          </a:xfrm>
        </p:spPr>
        <p:txBody>
          <a:bodyPr>
            <a:normAutofit fontScale="92500" lnSpcReduction="20000"/>
          </a:bodyPr>
          <a:lstStyle/>
          <a:p>
            <a:pPr marL="0" indent="0">
              <a:lnSpc>
                <a:spcPct val="120000"/>
              </a:lnSpc>
              <a:spcBef>
                <a:spcPts val="1200"/>
              </a:spcBef>
              <a:buNone/>
            </a:pPr>
            <a:r>
              <a:rPr lang="en-US" sz="2600" b="1" dirty="0">
                <a:solidFill>
                  <a:srgbClr val="1F497D"/>
                </a:solidFill>
              </a:rPr>
              <a:t>4. Assess the MCO’s Operational Performance</a:t>
            </a:r>
          </a:p>
          <a:p>
            <a:pPr>
              <a:lnSpc>
                <a:spcPct val="120000"/>
              </a:lnSpc>
              <a:spcBef>
                <a:spcPts val="600"/>
              </a:spcBef>
            </a:pPr>
            <a:r>
              <a:rPr lang="en-US" sz="2400" dirty="0"/>
              <a:t>Considering </a:t>
            </a:r>
            <a:r>
              <a:rPr lang="en-US" sz="2400" b="1" dirty="0"/>
              <a:t>past performance </a:t>
            </a:r>
            <a:r>
              <a:rPr lang="en-US" sz="2400" dirty="0"/>
              <a:t>of the MCO is crucial.  If possible, gather information about past experience of the provider with this MCO:</a:t>
            </a:r>
          </a:p>
          <a:p>
            <a:pPr lvl="1">
              <a:lnSpc>
                <a:spcPct val="120000"/>
              </a:lnSpc>
              <a:spcBef>
                <a:spcPts val="0"/>
              </a:spcBef>
            </a:pPr>
            <a:r>
              <a:rPr lang="en-US" sz="1900" dirty="0"/>
              <a:t>Did the MCO meet its payment obligations on time?</a:t>
            </a:r>
          </a:p>
          <a:p>
            <a:pPr lvl="1">
              <a:lnSpc>
                <a:spcPct val="120000"/>
              </a:lnSpc>
              <a:spcBef>
                <a:spcPts val="0"/>
              </a:spcBef>
            </a:pPr>
            <a:r>
              <a:rPr lang="en-US" sz="1900" dirty="0"/>
              <a:t>Was the basis for denied claims reasonable?</a:t>
            </a:r>
          </a:p>
          <a:p>
            <a:pPr lvl="1">
              <a:lnSpc>
                <a:spcPct val="120000"/>
              </a:lnSpc>
              <a:spcBef>
                <a:spcPts val="0"/>
              </a:spcBef>
            </a:pPr>
            <a:r>
              <a:rPr lang="en-US" sz="1900" dirty="0"/>
              <a:t>Did the MCO give the provider a role in the development of policies, such as utilization review?</a:t>
            </a:r>
          </a:p>
          <a:p>
            <a:pPr lvl="1">
              <a:lnSpc>
                <a:spcPct val="120000"/>
              </a:lnSpc>
              <a:spcBef>
                <a:spcPts val="0"/>
              </a:spcBef>
            </a:pPr>
            <a:r>
              <a:rPr lang="en-US" sz="1900" dirty="0"/>
              <a:t>Was the MCO responsive to the provider’s requests?</a:t>
            </a:r>
          </a:p>
          <a:p>
            <a:pPr marL="457200" indent="-457200">
              <a:lnSpc>
                <a:spcPct val="120000"/>
              </a:lnSpc>
              <a:spcBef>
                <a:spcPts val="1200"/>
              </a:spcBef>
              <a:buAutoNum type="arabicPeriod" startAt="5"/>
            </a:pPr>
            <a:r>
              <a:rPr lang="en-US" sz="2600" b="1" dirty="0">
                <a:solidFill>
                  <a:srgbClr val="1F497D"/>
                </a:solidFill>
              </a:rPr>
              <a:t>Assess the </a:t>
            </a:r>
            <a:r>
              <a:rPr lang="en-US" sz="2600" b="1" dirty="0" err="1">
                <a:solidFill>
                  <a:srgbClr val="1F497D"/>
                </a:solidFill>
              </a:rPr>
              <a:t>MCO’s</a:t>
            </a:r>
            <a:r>
              <a:rPr lang="en-US" sz="2600" b="1" dirty="0">
                <a:solidFill>
                  <a:srgbClr val="1F497D"/>
                </a:solidFill>
              </a:rPr>
              <a:t> Financial Stability </a:t>
            </a:r>
            <a:endParaRPr lang="en-US" sz="2600" b="1" dirty="0"/>
          </a:p>
          <a:p>
            <a:pPr>
              <a:lnSpc>
                <a:spcPct val="120000"/>
              </a:lnSpc>
              <a:spcBef>
                <a:spcPts val="600"/>
              </a:spcBef>
            </a:pPr>
            <a:r>
              <a:rPr lang="en-US" sz="2400" dirty="0"/>
              <a:t>Evaluate the </a:t>
            </a:r>
            <a:r>
              <a:rPr lang="en-US" sz="2400" dirty="0" err="1"/>
              <a:t>MCO’s</a:t>
            </a:r>
            <a:r>
              <a:rPr lang="en-US" sz="2400" dirty="0"/>
              <a:t> background and fitness.  If possible, the provider should examine the following elements of the </a:t>
            </a:r>
            <a:r>
              <a:rPr lang="en-US" sz="2400" dirty="0" err="1"/>
              <a:t>MCO’s</a:t>
            </a:r>
            <a:r>
              <a:rPr lang="en-US" sz="2400" dirty="0"/>
              <a:t> operation:</a:t>
            </a:r>
          </a:p>
          <a:p>
            <a:pPr lvl="1">
              <a:lnSpc>
                <a:spcPct val="120000"/>
              </a:lnSpc>
              <a:spcBef>
                <a:spcPts val="0"/>
              </a:spcBef>
            </a:pPr>
            <a:r>
              <a:rPr lang="en-US" sz="1900" dirty="0"/>
              <a:t>Financial stability and strength</a:t>
            </a:r>
          </a:p>
          <a:p>
            <a:pPr lvl="1">
              <a:lnSpc>
                <a:spcPct val="120000"/>
              </a:lnSpc>
              <a:spcBef>
                <a:spcPts val="0"/>
              </a:spcBef>
            </a:pPr>
            <a:r>
              <a:rPr lang="en-US" sz="1900" dirty="0"/>
              <a:t>Administrative record</a:t>
            </a:r>
          </a:p>
          <a:p>
            <a:pPr lvl="1">
              <a:lnSpc>
                <a:spcPct val="120000"/>
              </a:lnSpc>
              <a:spcBef>
                <a:spcPts val="0"/>
              </a:spcBef>
            </a:pPr>
            <a:r>
              <a:rPr lang="en-US" sz="1900" dirty="0"/>
              <a:t>Operational methods</a:t>
            </a:r>
          </a:p>
          <a:p>
            <a:pPr lvl="1">
              <a:lnSpc>
                <a:spcPct val="120000"/>
              </a:lnSpc>
              <a:spcBef>
                <a:spcPts val="0"/>
              </a:spcBef>
            </a:pPr>
            <a:r>
              <a:rPr lang="en-US" sz="1900" dirty="0"/>
              <a:t>Structural framework </a:t>
            </a:r>
          </a:p>
          <a:p>
            <a:endParaRPr lang="en-US" sz="2200" dirty="0"/>
          </a:p>
        </p:txBody>
      </p:sp>
    </p:spTree>
    <p:extLst>
      <p:ext uri="{BB962C8B-B14F-4D97-AF65-F5344CB8AC3E}">
        <p14:creationId xmlns:p14="http://schemas.microsoft.com/office/powerpoint/2010/main" val="145283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epinkham\AppData\Local\Microsoft\Windows\Temporary Internet Files\Content.Outlook\3X8I3ZIL\taskl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8975" y="2264617"/>
            <a:ext cx="1876425" cy="24384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1"/>
          </p:nvPr>
        </p:nvSpPr>
        <p:spPr/>
        <p:txBody>
          <a:bodyPr/>
          <a:lstStyle/>
          <a:p>
            <a:pPr>
              <a:defRPr/>
            </a:pPr>
            <a:fld id="{DA2C9FD5-C5B7-49A7-93E3-E66731C67827}" type="slidenum">
              <a:rPr lang="en-US" smtClean="0">
                <a:solidFill>
                  <a:prstClr val="black"/>
                </a:solidFill>
              </a:rPr>
              <a:pPr>
                <a:defRPr/>
              </a:pPr>
              <a:t>2</a:t>
            </a:fld>
            <a:endParaRPr lang="en-US" dirty="0">
              <a:solidFill>
                <a:prstClr val="black"/>
              </a:solidFill>
            </a:endParaRPr>
          </a:p>
        </p:txBody>
      </p:sp>
      <p:sp>
        <p:nvSpPr>
          <p:cNvPr id="2" name="Title 1"/>
          <p:cNvSpPr>
            <a:spLocks noGrp="1"/>
          </p:cNvSpPr>
          <p:nvPr>
            <p:ph type="title"/>
          </p:nvPr>
        </p:nvSpPr>
        <p:spPr/>
        <p:txBody>
          <a:bodyPr/>
          <a:lstStyle/>
          <a:p>
            <a:r>
              <a:rPr lang="en-US" sz="4000" dirty="0">
                <a:solidFill>
                  <a:srgbClr val="7A7A7A"/>
                </a:solidFill>
                <a:latin typeface="Open Sans" panose="020B0606030504020204" pitchFamily="34" charset="0"/>
                <a:ea typeface="Open Sans" panose="020B0606030504020204" pitchFamily="34" charset="0"/>
                <a:cs typeface="Open Sans" panose="020B0606030504020204" pitchFamily="34" charset="0"/>
              </a:rPr>
              <a:t>Agenda</a:t>
            </a:r>
          </a:p>
        </p:txBody>
      </p:sp>
      <p:sp>
        <p:nvSpPr>
          <p:cNvPr id="3" name="Content Placeholder 2"/>
          <p:cNvSpPr>
            <a:spLocks noGrp="1"/>
          </p:cNvSpPr>
          <p:nvPr>
            <p:ph type="body" sz="quarter" idx="13"/>
          </p:nvPr>
        </p:nvSpPr>
        <p:spPr>
          <a:xfrm>
            <a:off x="457201" y="1137685"/>
            <a:ext cx="6581774" cy="5082363"/>
          </a:xfrm>
        </p:spPr>
        <p:txBody>
          <a:bodyPr>
            <a:normAutofit/>
          </a:bodyPr>
          <a:lstStyle/>
          <a:p>
            <a:pPr marL="571500" indent="-571500">
              <a:lnSpc>
                <a:spcPct val="120000"/>
              </a:lnSpc>
              <a:spcBef>
                <a:spcPts val="1800"/>
              </a:spcBef>
              <a:buFont typeface="+mj-lt"/>
              <a:buAutoNum type="romanUcPeriod"/>
            </a:pPr>
            <a:r>
              <a:rPr lang="en-US" sz="3000" dirty="0"/>
              <a:t>Preparing for Negotiation</a:t>
            </a:r>
          </a:p>
          <a:p>
            <a:pPr marL="571500" indent="-571500">
              <a:lnSpc>
                <a:spcPct val="120000"/>
              </a:lnSpc>
              <a:spcBef>
                <a:spcPts val="1800"/>
              </a:spcBef>
              <a:buFont typeface="+mj-lt"/>
              <a:buAutoNum type="romanUcPeriod"/>
            </a:pPr>
            <a:r>
              <a:rPr lang="en-US" sz="3000" dirty="0"/>
              <a:t>Evaluating the Contract</a:t>
            </a:r>
          </a:p>
          <a:p>
            <a:pPr marL="571500" indent="-571500">
              <a:lnSpc>
                <a:spcPct val="120000"/>
              </a:lnSpc>
              <a:spcBef>
                <a:spcPts val="1800"/>
              </a:spcBef>
              <a:buFont typeface="+mj-lt"/>
              <a:buAutoNum type="romanUcPeriod"/>
            </a:pPr>
            <a:r>
              <a:rPr lang="en-US" sz="3000" dirty="0"/>
              <a:t>Negotiating the Contract</a:t>
            </a:r>
          </a:p>
          <a:p>
            <a:pPr marL="571500" indent="-571500">
              <a:lnSpc>
                <a:spcPct val="120000"/>
              </a:lnSpc>
              <a:spcBef>
                <a:spcPts val="1800"/>
              </a:spcBef>
              <a:buFont typeface="+mj-lt"/>
              <a:buAutoNum type="romanUcPeriod"/>
            </a:pPr>
            <a:r>
              <a:rPr lang="en-US" sz="3000" dirty="0"/>
              <a:t>Value-Based Payment Approaches</a:t>
            </a:r>
          </a:p>
          <a:p>
            <a:pPr marL="571500" indent="-571500">
              <a:lnSpc>
                <a:spcPct val="120000"/>
              </a:lnSpc>
              <a:spcBef>
                <a:spcPts val="1800"/>
              </a:spcBef>
              <a:buFont typeface="+mj-lt"/>
              <a:buAutoNum type="romanUcPeriod"/>
            </a:pPr>
            <a:r>
              <a:rPr lang="en-US" sz="3000" dirty="0"/>
              <a:t>Final Thoughts: Considerations for Forming or Participating in an </a:t>
            </a:r>
            <a:r>
              <a:rPr lang="en-US" sz="3000" dirty="0" err="1"/>
              <a:t>ACO</a:t>
            </a:r>
            <a:endParaRPr lang="en-US" sz="3000" dirty="0"/>
          </a:p>
          <a:p>
            <a:pPr marL="0" indent="0">
              <a:lnSpc>
                <a:spcPct val="120000"/>
              </a:lnSpc>
              <a:spcBef>
                <a:spcPts val="1800"/>
              </a:spcBef>
              <a:buNone/>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76001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ltLang="en-US" dirty="0"/>
              <a:t>Evaluating the Contract</a:t>
            </a:r>
          </a:p>
        </p:txBody>
      </p:sp>
      <p:sp>
        <p:nvSpPr>
          <p:cNvPr id="41987" name="Rectangle 3"/>
          <p:cNvSpPr>
            <a:spLocks noGrp="1" noChangeArrowheads="1"/>
          </p:cNvSpPr>
          <p:nvPr>
            <p:ph type="body" sz="quarter" idx="13"/>
          </p:nvPr>
        </p:nvSpPr>
        <p:spPr>
          <a:xfrm>
            <a:off x="457200" y="1171575"/>
            <a:ext cx="8515350" cy="4895850"/>
          </a:xfrm>
        </p:spPr>
        <p:txBody>
          <a:bodyPr>
            <a:normAutofit fontScale="70000" lnSpcReduction="20000"/>
          </a:bodyPr>
          <a:lstStyle/>
          <a:p>
            <a:pPr>
              <a:lnSpc>
                <a:spcPct val="120000"/>
              </a:lnSpc>
              <a:spcBef>
                <a:spcPts val="600"/>
              </a:spcBef>
              <a:defRPr/>
            </a:pPr>
            <a:r>
              <a:rPr lang="en-US" sz="4800" b="1" dirty="0">
                <a:solidFill>
                  <a:srgbClr val="1F497D"/>
                </a:solidFill>
              </a:rPr>
              <a:t>6. Review the Contract </a:t>
            </a:r>
            <a:endParaRPr lang="en-US" sz="4480"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a:p>
            <a:pPr marL="457200" indent="-457200">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What do all the provisions mean?</a:t>
            </a:r>
          </a:p>
          <a:p>
            <a:pPr marL="457200" indent="-457200" eaLnBrk="1" hangingPunct="1">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What provisions disadvantage the health center from a financial, clinical, operational, or legal perspective?</a:t>
            </a:r>
          </a:p>
          <a:p>
            <a:pPr marL="457200" indent="-457200" eaLnBrk="1" hangingPunct="1">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Are responsibilities for each party clearly stated and all terms defined?</a:t>
            </a:r>
          </a:p>
          <a:p>
            <a:pPr marL="457200" indent="-457200" eaLnBrk="1" hangingPunct="1">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Does the contract include all of the relevant appendices and exhibits?</a:t>
            </a:r>
          </a:p>
          <a:p>
            <a:pPr marL="457200" indent="-457200" eaLnBrk="1" hangingPunct="1">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Has the team reviewed any policies, procedures and documents referenced in the contract?</a:t>
            </a:r>
          </a:p>
          <a:p>
            <a:pPr marL="457200" indent="-457200" eaLnBrk="1" hangingPunct="1">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Has the team reviewed any references to statutes, codes, regulations to know what they say?</a:t>
            </a:r>
          </a:p>
          <a:p>
            <a:pPr marL="457200" indent="-457200" eaLnBrk="1" hangingPunct="1">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Is the contract consistent with all other applicable Federal and State legal requirements?</a:t>
            </a:r>
          </a:p>
          <a:p>
            <a:pPr marL="457200" indent="-457200" eaLnBrk="1" hangingPunct="1">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Does the contract reflects sound business judgment?</a:t>
            </a:r>
          </a:p>
          <a:p>
            <a:pPr marL="514350" indent="-514350" eaLnBrk="1" hangingPunct="1">
              <a:buFont typeface="Wingdings" panose="05000000000000000000" pitchFamily="2" charset="2"/>
              <a:buChar char="q"/>
              <a:defRPr/>
            </a:pPr>
            <a:endParaRPr lang="en-US" dirty="0">
              <a:latin typeface="Open Sans" panose="020B0606030504020204" pitchFamily="34" charset="0"/>
              <a:ea typeface="Open Sans" panose="020B0606030504020204" pitchFamily="34" charset="0"/>
              <a:cs typeface="Open Sans" panose="020B0606030504020204" pitchFamily="34" charset="0"/>
            </a:endParaRPr>
          </a:p>
          <a:p>
            <a:pPr eaLnBrk="1" hangingPunct="1">
              <a:buFont typeface="Arial" charset="0"/>
              <a:buNone/>
              <a:defRPr/>
            </a:pPr>
            <a:endParaRPr lang="en-US" dirty="0">
              <a:ea typeface="ＭＳ Ｐゴシック" charset="0"/>
            </a:endParaRPr>
          </a:p>
        </p:txBody>
      </p:sp>
      <p:sp>
        <p:nvSpPr>
          <p:cNvPr id="3" name="Slide Number Placeholder 2"/>
          <p:cNvSpPr>
            <a:spLocks noGrp="1"/>
          </p:cNvSpPr>
          <p:nvPr>
            <p:ph type="sldNum" sz="quarter" idx="15"/>
          </p:nvPr>
        </p:nvSpPr>
        <p:spPr/>
        <p:txBody>
          <a:bodyPr/>
          <a:lstStyle/>
          <a:p>
            <a:pPr>
              <a:defRPr/>
            </a:pPr>
            <a:fld id="{CEC9641C-C026-4025-B7B1-9D963A8409B1}" type="slidenum">
              <a:rPr lang="en-US" smtClean="0"/>
              <a:pPr>
                <a:defRPr/>
              </a:pPr>
              <a:t>20</a:t>
            </a:fld>
            <a:endParaRPr lang="en-US" dirty="0"/>
          </a:p>
        </p:txBody>
      </p:sp>
    </p:spTree>
    <p:extLst>
      <p:ext uri="{BB962C8B-B14F-4D97-AF65-F5344CB8AC3E}">
        <p14:creationId xmlns:p14="http://schemas.microsoft.com/office/powerpoint/2010/main" val="2802172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defRPr/>
            </a:pPr>
            <a:r>
              <a:rPr lang="en-US" altLang="en-US" dirty="0">
                <a:solidFill>
                  <a:schemeClr val="bg1">
                    <a:lumMod val="50000"/>
                  </a:schemeClr>
                </a:solidFill>
              </a:rPr>
              <a:t>What should be evaluated?</a:t>
            </a:r>
          </a:p>
        </p:txBody>
      </p:sp>
      <p:sp>
        <p:nvSpPr>
          <p:cNvPr id="10" name="Text Placeholder 9"/>
          <p:cNvSpPr>
            <a:spLocks noGrp="1"/>
          </p:cNvSpPr>
          <p:nvPr>
            <p:ph type="body" sz="quarter" idx="13"/>
          </p:nvPr>
        </p:nvSpPr>
        <p:spPr bwMode="auto">
          <a:xfrm>
            <a:off x="457200" y="1100138"/>
            <a:ext cx="4495800" cy="5067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eaLnBrk="1" hangingPunct="1">
              <a:buFont typeface="Arial" pitchFamily="34" charset="0"/>
              <a:buChar char="•"/>
            </a:pPr>
            <a:r>
              <a:rPr lang="en-US" altLang="en-US" sz="2200" dirty="0">
                <a:latin typeface="Open Sans" pitchFamily="34" charset="0"/>
                <a:cs typeface="Open Sans" pitchFamily="34" charset="0"/>
              </a:rPr>
              <a:t>Scope of Services</a:t>
            </a:r>
          </a:p>
          <a:p>
            <a:pPr marL="457200" indent="-457200" eaLnBrk="1" hangingPunct="1">
              <a:buFont typeface="Arial" pitchFamily="34" charset="0"/>
              <a:buChar char="•"/>
            </a:pPr>
            <a:r>
              <a:rPr lang="en-US" altLang="en-US" sz="2200" dirty="0">
                <a:latin typeface="Open Sans" pitchFamily="34" charset="0"/>
                <a:cs typeface="Open Sans" pitchFamily="34" charset="0"/>
              </a:rPr>
              <a:t>Covered Services</a:t>
            </a:r>
          </a:p>
          <a:p>
            <a:pPr marL="457200" indent="-457200" eaLnBrk="1" hangingPunct="1">
              <a:buFont typeface="Arial" pitchFamily="34" charset="0"/>
              <a:buChar char="•"/>
            </a:pPr>
            <a:r>
              <a:rPr lang="en-US" altLang="en-US" sz="2200" dirty="0">
                <a:latin typeface="Open Sans" pitchFamily="34" charset="0"/>
                <a:cs typeface="Open Sans" pitchFamily="34" charset="0"/>
              </a:rPr>
              <a:t>Subcontracting Arrangements</a:t>
            </a:r>
          </a:p>
          <a:p>
            <a:pPr marL="457200" indent="-457200" eaLnBrk="1" hangingPunct="1">
              <a:buFont typeface="Arial" pitchFamily="34" charset="0"/>
              <a:buChar char="•"/>
            </a:pPr>
            <a:r>
              <a:rPr lang="en-US" altLang="en-US" sz="2200" dirty="0">
                <a:latin typeface="Open Sans" pitchFamily="34" charset="0"/>
                <a:cs typeface="Open Sans" pitchFamily="34" charset="0"/>
              </a:rPr>
              <a:t>Credentialing</a:t>
            </a:r>
          </a:p>
          <a:p>
            <a:pPr marL="457200" indent="-457200" eaLnBrk="1" hangingPunct="1">
              <a:buFont typeface="Arial" pitchFamily="34" charset="0"/>
              <a:buChar char="•"/>
            </a:pPr>
            <a:r>
              <a:rPr lang="en-US" altLang="en-US" sz="2200" dirty="0">
                <a:latin typeface="Open Sans" pitchFamily="34" charset="0"/>
                <a:cs typeface="Open Sans" pitchFamily="34" charset="0"/>
              </a:rPr>
              <a:t>Access/Quality Standards</a:t>
            </a:r>
          </a:p>
          <a:p>
            <a:pPr marL="457200" indent="-457200" eaLnBrk="1" hangingPunct="1">
              <a:buFont typeface="Arial" pitchFamily="34" charset="0"/>
              <a:buChar char="•"/>
            </a:pPr>
            <a:r>
              <a:rPr lang="en-US" altLang="en-US" sz="2200" dirty="0">
                <a:latin typeface="Open Sans" pitchFamily="34" charset="0"/>
                <a:cs typeface="Open Sans" pitchFamily="34" charset="0"/>
              </a:rPr>
              <a:t>Utilization Management</a:t>
            </a:r>
          </a:p>
          <a:p>
            <a:pPr marL="457200" indent="-457200" eaLnBrk="1" hangingPunct="1">
              <a:buFont typeface="Arial" pitchFamily="34" charset="0"/>
              <a:buChar char="•"/>
            </a:pPr>
            <a:r>
              <a:rPr lang="en-US" altLang="en-US" sz="2200" dirty="0">
                <a:latin typeface="Open Sans" pitchFamily="34" charset="0"/>
                <a:cs typeface="Open Sans" pitchFamily="34" charset="0"/>
              </a:rPr>
              <a:t>Regulatory Penalties</a:t>
            </a:r>
          </a:p>
          <a:p>
            <a:pPr marL="457200" indent="-457200" eaLnBrk="1" hangingPunct="1">
              <a:buFont typeface="Arial" pitchFamily="34" charset="0"/>
              <a:buChar char="•"/>
            </a:pPr>
            <a:r>
              <a:rPr lang="en-US" altLang="en-US" sz="2200" dirty="0">
                <a:latin typeface="Open Sans" pitchFamily="34" charset="0"/>
                <a:cs typeface="Open Sans" pitchFamily="34" charset="0"/>
              </a:rPr>
              <a:t>Reimbursement Rates</a:t>
            </a:r>
          </a:p>
          <a:p>
            <a:pPr marL="457200" indent="-457200" eaLnBrk="1" hangingPunct="1">
              <a:buFont typeface="Arial" pitchFamily="34" charset="0"/>
              <a:buChar char="•"/>
            </a:pPr>
            <a:r>
              <a:rPr lang="en-US" altLang="en-US" sz="2200" dirty="0">
                <a:latin typeface="Open Sans" pitchFamily="34" charset="0"/>
                <a:cs typeface="Open Sans" pitchFamily="34" charset="0"/>
              </a:rPr>
              <a:t>Waiver of Co-Payments and Deductibles</a:t>
            </a:r>
          </a:p>
          <a:p>
            <a:pPr marL="457200" indent="-457200" eaLnBrk="1" hangingPunct="1">
              <a:buFont typeface="Arial" pitchFamily="34" charset="0"/>
              <a:buChar char="•"/>
            </a:pPr>
            <a:r>
              <a:rPr lang="en-US" altLang="en-US" sz="2200" dirty="0">
                <a:latin typeface="Open Sans" pitchFamily="34" charset="0"/>
                <a:cs typeface="Open Sans" pitchFamily="34" charset="0"/>
              </a:rPr>
              <a:t>Prompt Payment</a:t>
            </a:r>
          </a:p>
          <a:p>
            <a:pPr marL="457200" indent="-457200" eaLnBrk="1" hangingPunct="1">
              <a:buFont typeface="Arial" pitchFamily="34" charset="0"/>
              <a:buChar char="•"/>
            </a:pPr>
            <a:r>
              <a:rPr lang="en-US" altLang="en-US" sz="2200" dirty="0">
                <a:latin typeface="Open Sans" pitchFamily="34" charset="0"/>
                <a:cs typeface="Open Sans" pitchFamily="34" charset="0"/>
              </a:rPr>
              <a:t>Governing Law</a:t>
            </a:r>
          </a:p>
          <a:p>
            <a:pPr marL="457200" indent="-457200" eaLnBrk="1" hangingPunct="1">
              <a:buFont typeface="Arial" pitchFamily="34" charset="0"/>
              <a:buChar char="•"/>
            </a:pPr>
            <a:endParaRPr lang="en-US" altLang="en-US" sz="2200" dirty="0"/>
          </a:p>
          <a:p>
            <a:pPr marL="457200" indent="-457200" eaLnBrk="1" hangingPunct="1">
              <a:buFont typeface="Arial" pitchFamily="34" charset="0"/>
              <a:buChar char="•"/>
            </a:pPr>
            <a:endParaRPr lang="en-US" altLang="en-US" sz="2200" dirty="0"/>
          </a:p>
        </p:txBody>
      </p:sp>
      <p:sp>
        <p:nvSpPr>
          <p:cNvPr id="5" name="Content Placeholder 4"/>
          <p:cNvSpPr>
            <a:spLocks noGrp="1"/>
          </p:cNvSpPr>
          <p:nvPr>
            <p:ph sz="half" idx="4294967295"/>
          </p:nvPr>
        </p:nvSpPr>
        <p:spPr bwMode="auto">
          <a:xfrm>
            <a:off x="5105400" y="1177925"/>
            <a:ext cx="4038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200" dirty="0">
                <a:latin typeface="Open Sans" pitchFamily="34" charset="0"/>
                <a:cs typeface="Open Sans" pitchFamily="34" charset="0"/>
              </a:rPr>
              <a:t>Payment Suspension</a:t>
            </a:r>
          </a:p>
          <a:p>
            <a:pPr eaLnBrk="1" hangingPunct="1"/>
            <a:r>
              <a:rPr lang="en-US" altLang="en-US" sz="2200" dirty="0">
                <a:latin typeface="Open Sans" pitchFamily="34" charset="0"/>
                <a:cs typeface="Open Sans" pitchFamily="34" charset="0"/>
              </a:rPr>
              <a:t>Overpayment Recoupment</a:t>
            </a:r>
          </a:p>
          <a:p>
            <a:pPr eaLnBrk="1" hangingPunct="1"/>
            <a:r>
              <a:rPr lang="en-US" altLang="en-US" sz="2200" dirty="0">
                <a:latin typeface="Open Sans" pitchFamily="34" charset="0"/>
                <a:cs typeface="Open Sans" pitchFamily="34" charset="0"/>
              </a:rPr>
              <a:t>Retroactive Disenrollment</a:t>
            </a:r>
          </a:p>
          <a:p>
            <a:pPr eaLnBrk="1" hangingPunct="1"/>
            <a:r>
              <a:rPr lang="en-US" altLang="en-US" sz="2200" dirty="0">
                <a:latin typeface="Open Sans" pitchFamily="34" charset="0"/>
                <a:cs typeface="Open Sans" pitchFamily="34" charset="0"/>
              </a:rPr>
              <a:t>Appeals </a:t>
            </a:r>
          </a:p>
          <a:p>
            <a:pPr eaLnBrk="1" hangingPunct="1"/>
            <a:r>
              <a:rPr lang="en-US" altLang="en-US" sz="2200" dirty="0">
                <a:latin typeface="Open Sans" pitchFamily="34" charset="0"/>
                <a:cs typeface="Open Sans" pitchFamily="34" charset="0"/>
              </a:rPr>
              <a:t>Dispute Resolution</a:t>
            </a:r>
          </a:p>
          <a:p>
            <a:pPr eaLnBrk="1" hangingPunct="1"/>
            <a:r>
              <a:rPr lang="en-US" altLang="en-US" sz="2200" dirty="0">
                <a:latin typeface="Open Sans" pitchFamily="34" charset="0"/>
                <a:cs typeface="Open Sans" pitchFamily="34" charset="0"/>
              </a:rPr>
              <a:t>“All Products” Clauses</a:t>
            </a:r>
          </a:p>
          <a:p>
            <a:pPr eaLnBrk="1" hangingPunct="1"/>
            <a:r>
              <a:rPr lang="en-US" altLang="en-US" sz="2200" dirty="0">
                <a:latin typeface="Open Sans" pitchFamily="34" charset="0"/>
                <a:cs typeface="Open Sans" pitchFamily="34" charset="0"/>
              </a:rPr>
              <a:t>Term and Termination</a:t>
            </a:r>
          </a:p>
          <a:p>
            <a:pPr eaLnBrk="1" hangingPunct="1"/>
            <a:r>
              <a:rPr lang="en-US" altLang="en-US" sz="2200" dirty="0">
                <a:latin typeface="Open Sans" pitchFamily="34" charset="0"/>
                <a:cs typeface="Open Sans" pitchFamily="34" charset="0"/>
              </a:rPr>
              <a:t>Breach and Cure</a:t>
            </a:r>
          </a:p>
          <a:p>
            <a:pPr eaLnBrk="1" hangingPunct="1"/>
            <a:r>
              <a:rPr lang="en-US" altLang="en-US" sz="2200" dirty="0">
                <a:latin typeface="Open Sans" pitchFamily="34" charset="0"/>
                <a:cs typeface="Open Sans" pitchFamily="34" charset="0"/>
              </a:rPr>
              <a:t>Post-Termination Responsibilities</a:t>
            </a:r>
          </a:p>
          <a:p>
            <a:pPr eaLnBrk="1" hangingPunct="1"/>
            <a:r>
              <a:rPr lang="en-US" altLang="en-US" sz="2200" dirty="0">
                <a:latin typeface="Open Sans" pitchFamily="34" charset="0"/>
                <a:cs typeface="Open Sans" pitchFamily="34" charset="0"/>
              </a:rPr>
              <a:t>Amendments</a:t>
            </a:r>
          </a:p>
        </p:txBody>
      </p:sp>
      <p:sp>
        <p:nvSpPr>
          <p:cNvPr id="3" name="Slide Number Placeholder 2"/>
          <p:cNvSpPr>
            <a:spLocks noGrp="1"/>
          </p:cNvSpPr>
          <p:nvPr>
            <p:ph type="sldNum" sz="quarter" idx="4294967295"/>
          </p:nvPr>
        </p:nvSpPr>
        <p:spPr>
          <a:xfrm>
            <a:off x="8505825" y="6375400"/>
            <a:ext cx="533400" cy="365125"/>
          </a:xfrm>
          <a:prstGeom prst="rect">
            <a:avLst/>
          </a:prstGeom>
        </p:spPr>
        <p:txBody>
          <a:bodyPr/>
          <a:lstStyle/>
          <a:p>
            <a:pPr>
              <a:defRPr/>
            </a:pPr>
            <a:fld id="{DF6F6A4A-C079-41EB-B6DA-3C7FE598CB33}" type="slidenum">
              <a:rPr lang="en-US" smtClean="0"/>
              <a:pPr>
                <a:defRPr/>
              </a:pPr>
              <a:t>21</a:t>
            </a:fld>
            <a:endParaRPr lang="en-US" dirty="0"/>
          </a:p>
        </p:txBody>
      </p:sp>
    </p:spTree>
    <p:extLst>
      <p:ext uri="{BB962C8B-B14F-4D97-AF65-F5344CB8AC3E}">
        <p14:creationId xmlns:p14="http://schemas.microsoft.com/office/powerpoint/2010/main" val="4082420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fade">
                                      <p:cBhvr>
                                        <p:cTn id="16" dur="500"/>
                                        <p:tgtEl>
                                          <p:spTgt spid="1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500"/>
                                        <p:tgtEl>
                                          <p:spTgt spid="10">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animEffect transition="in" filter="fade">
                                      <p:cBhvr>
                                        <p:cTn id="26" dur="500"/>
                                        <p:tgtEl>
                                          <p:spTgt spid="10">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Effect transition="in" filter="fade">
                                      <p:cBhvr>
                                        <p:cTn id="31" dur="500"/>
                                        <p:tgtEl>
                                          <p:spTgt spid="10">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xEl>
                                              <p:pRg st="5" end="5"/>
                                            </p:txEl>
                                          </p:spTgt>
                                        </p:tgtEl>
                                        <p:attrNameLst>
                                          <p:attrName>style.visibility</p:attrName>
                                        </p:attrNameLst>
                                      </p:cBhvr>
                                      <p:to>
                                        <p:strVal val="visible"/>
                                      </p:to>
                                    </p:set>
                                    <p:animEffect transition="in" filter="fade">
                                      <p:cBhvr>
                                        <p:cTn id="36" dur="500"/>
                                        <p:tgtEl>
                                          <p:spTgt spid="10">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10">
                                            <p:txEl>
                                              <p:pRg st="6" end="6"/>
                                            </p:txEl>
                                          </p:spTgt>
                                        </p:tgtEl>
                                        <p:attrNameLst>
                                          <p:attrName>style.visibility</p:attrName>
                                        </p:attrNameLst>
                                      </p:cBhvr>
                                      <p:to>
                                        <p:strVal val="visible"/>
                                      </p:to>
                                    </p:set>
                                    <p:animEffect transition="in" filter="fade">
                                      <p:cBhvr>
                                        <p:cTn id="41" dur="500"/>
                                        <p:tgtEl>
                                          <p:spTgt spid="10">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10">
                                            <p:txEl>
                                              <p:pRg st="8" end="8"/>
                                            </p:txEl>
                                          </p:spTgt>
                                        </p:tgtEl>
                                        <p:attrNameLst>
                                          <p:attrName>style.visibility</p:attrName>
                                        </p:attrNameLst>
                                      </p:cBhvr>
                                      <p:to>
                                        <p:strVal val="visible"/>
                                      </p:to>
                                    </p:set>
                                    <p:animEffect transition="in" filter="fade">
                                      <p:cBhvr>
                                        <p:cTn id="46" dur="500"/>
                                        <p:tgtEl>
                                          <p:spTgt spid="10">
                                            <p:txEl>
                                              <p:pRg st="8" end="8"/>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10">
                                            <p:txEl>
                                              <p:pRg st="9" end="9"/>
                                            </p:txEl>
                                          </p:spTgt>
                                        </p:tgtEl>
                                        <p:attrNameLst>
                                          <p:attrName>style.visibility</p:attrName>
                                        </p:attrNameLst>
                                      </p:cBhvr>
                                      <p:to>
                                        <p:strVal val="visible"/>
                                      </p:to>
                                    </p:set>
                                    <p:animEffect transition="in" filter="fade">
                                      <p:cBhvr>
                                        <p:cTn id="51" dur="500"/>
                                        <p:tgtEl>
                                          <p:spTgt spid="10">
                                            <p:txEl>
                                              <p:pRg st="9" end="9"/>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nodeType="clickEffect">
                                  <p:stCondLst>
                                    <p:cond delay="0"/>
                                  </p:stCondLst>
                                  <p:childTnLst>
                                    <p:set>
                                      <p:cBhvr>
                                        <p:cTn id="55" dur="1" fill="hold">
                                          <p:stCondLst>
                                            <p:cond delay="0"/>
                                          </p:stCondLst>
                                        </p:cTn>
                                        <p:tgtEl>
                                          <p:spTgt spid="10">
                                            <p:txEl>
                                              <p:pRg st="10" end="10"/>
                                            </p:txEl>
                                          </p:spTgt>
                                        </p:tgtEl>
                                        <p:attrNameLst>
                                          <p:attrName>style.visibility</p:attrName>
                                        </p:attrNameLst>
                                      </p:cBhvr>
                                      <p:to>
                                        <p:strVal val="visible"/>
                                      </p:to>
                                    </p:set>
                                    <p:animEffect transition="in" filter="fade">
                                      <p:cBhvr>
                                        <p:cTn id="56" dur="500"/>
                                        <p:tgtEl>
                                          <p:spTgt spid="10">
                                            <p:txEl>
                                              <p:pRg st="10" end="1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2" presetClass="entr" presetSubtype="0" fill="hold"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Effect transition="in" filter="fade">
                                      <p:cBhvr>
                                        <p:cTn id="61" dur="1000"/>
                                        <p:tgtEl>
                                          <p:spTgt spid="5">
                                            <p:txEl>
                                              <p:pRg st="0" end="0"/>
                                            </p:txEl>
                                          </p:spTgt>
                                        </p:tgtEl>
                                      </p:cBhvr>
                                    </p:animEffect>
                                    <p:anim calcmode="lin" valueType="num">
                                      <p:cBhvr>
                                        <p:cTn id="6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nodeType="clickEffect">
                                  <p:stCondLst>
                                    <p:cond delay="0"/>
                                  </p:stCondLst>
                                  <p:childTnLst>
                                    <p:set>
                                      <p:cBhvr>
                                        <p:cTn id="67" dur="1" fill="hold">
                                          <p:stCondLst>
                                            <p:cond delay="0"/>
                                          </p:stCondLst>
                                        </p:cTn>
                                        <p:tgtEl>
                                          <p:spTgt spid="5">
                                            <p:txEl>
                                              <p:pRg st="1" end="1"/>
                                            </p:txEl>
                                          </p:spTgt>
                                        </p:tgtEl>
                                        <p:attrNameLst>
                                          <p:attrName>style.visibility</p:attrName>
                                        </p:attrNameLst>
                                      </p:cBhvr>
                                      <p:to>
                                        <p:strVal val="visible"/>
                                      </p:to>
                                    </p:set>
                                    <p:animEffect transition="in" filter="fade">
                                      <p:cBhvr>
                                        <p:cTn id="68" dur="1000"/>
                                        <p:tgtEl>
                                          <p:spTgt spid="5">
                                            <p:txEl>
                                              <p:pRg st="1" end="1"/>
                                            </p:txEl>
                                          </p:spTgt>
                                        </p:tgtEl>
                                      </p:cBhvr>
                                    </p:animEffect>
                                    <p:anim calcmode="lin" valueType="num">
                                      <p:cBhvr>
                                        <p:cTn id="6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70"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entr" presetSubtype="0" fill="hold" nodeType="clickEffect">
                                  <p:stCondLst>
                                    <p:cond delay="0"/>
                                  </p:stCondLst>
                                  <p:childTnLst>
                                    <p:set>
                                      <p:cBhvr>
                                        <p:cTn id="74" dur="1" fill="hold">
                                          <p:stCondLst>
                                            <p:cond delay="0"/>
                                          </p:stCondLst>
                                        </p:cTn>
                                        <p:tgtEl>
                                          <p:spTgt spid="5">
                                            <p:txEl>
                                              <p:pRg st="2" end="2"/>
                                            </p:txEl>
                                          </p:spTgt>
                                        </p:tgtEl>
                                        <p:attrNameLst>
                                          <p:attrName>style.visibility</p:attrName>
                                        </p:attrNameLst>
                                      </p:cBhvr>
                                      <p:to>
                                        <p:strVal val="visible"/>
                                      </p:to>
                                    </p:set>
                                    <p:animEffect transition="in" filter="fade">
                                      <p:cBhvr>
                                        <p:cTn id="75" dur="1000"/>
                                        <p:tgtEl>
                                          <p:spTgt spid="5">
                                            <p:txEl>
                                              <p:pRg st="2" end="2"/>
                                            </p:txEl>
                                          </p:spTgt>
                                        </p:tgtEl>
                                      </p:cBhvr>
                                    </p:animEffect>
                                    <p:anim calcmode="lin" valueType="num">
                                      <p:cBhvr>
                                        <p:cTn id="7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7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42" presetClass="entr" presetSubtype="0" fill="hold" nodeType="clickEffect">
                                  <p:stCondLst>
                                    <p:cond delay="0"/>
                                  </p:stCondLst>
                                  <p:childTnLst>
                                    <p:set>
                                      <p:cBhvr>
                                        <p:cTn id="81" dur="1" fill="hold">
                                          <p:stCondLst>
                                            <p:cond delay="0"/>
                                          </p:stCondLst>
                                        </p:cTn>
                                        <p:tgtEl>
                                          <p:spTgt spid="5">
                                            <p:txEl>
                                              <p:pRg st="3" end="3"/>
                                            </p:txEl>
                                          </p:spTgt>
                                        </p:tgtEl>
                                        <p:attrNameLst>
                                          <p:attrName>style.visibility</p:attrName>
                                        </p:attrNameLst>
                                      </p:cBhvr>
                                      <p:to>
                                        <p:strVal val="visible"/>
                                      </p:to>
                                    </p:set>
                                    <p:animEffect transition="in" filter="fade">
                                      <p:cBhvr>
                                        <p:cTn id="82" dur="1000"/>
                                        <p:tgtEl>
                                          <p:spTgt spid="5">
                                            <p:txEl>
                                              <p:pRg st="3" end="3"/>
                                            </p:txEl>
                                          </p:spTgt>
                                        </p:tgtEl>
                                      </p:cBhvr>
                                    </p:animEffect>
                                    <p:anim calcmode="lin" valueType="num">
                                      <p:cBhvr>
                                        <p:cTn id="8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8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42" presetClass="entr" presetSubtype="0" fill="hold" nodeType="clickEffect">
                                  <p:stCondLst>
                                    <p:cond delay="0"/>
                                  </p:stCondLst>
                                  <p:childTnLst>
                                    <p:set>
                                      <p:cBhvr>
                                        <p:cTn id="88" dur="1" fill="hold">
                                          <p:stCondLst>
                                            <p:cond delay="0"/>
                                          </p:stCondLst>
                                        </p:cTn>
                                        <p:tgtEl>
                                          <p:spTgt spid="5">
                                            <p:txEl>
                                              <p:pRg st="4" end="4"/>
                                            </p:txEl>
                                          </p:spTgt>
                                        </p:tgtEl>
                                        <p:attrNameLst>
                                          <p:attrName>style.visibility</p:attrName>
                                        </p:attrNameLst>
                                      </p:cBhvr>
                                      <p:to>
                                        <p:strVal val="visible"/>
                                      </p:to>
                                    </p:set>
                                    <p:animEffect transition="in" filter="fade">
                                      <p:cBhvr>
                                        <p:cTn id="89" dur="1000"/>
                                        <p:tgtEl>
                                          <p:spTgt spid="5">
                                            <p:txEl>
                                              <p:pRg st="4" end="4"/>
                                            </p:txEl>
                                          </p:spTgt>
                                        </p:tgtEl>
                                      </p:cBhvr>
                                    </p:animEffect>
                                    <p:anim calcmode="lin" valueType="num">
                                      <p:cBhvr>
                                        <p:cTn id="9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2" presetClass="entr" presetSubtype="0" fill="hold" nodeType="clickEffect">
                                  <p:stCondLst>
                                    <p:cond delay="0"/>
                                  </p:stCondLst>
                                  <p:childTnLst>
                                    <p:set>
                                      <p:cBhvr>
                                        <p:cTn id="95" dur="1" fill="hold">
                                          <p:stCondLst>
                                            <p:cond delay="0"/>
                                          </p:stCondLst>
                                        </p:cTn>
                                        <p:tgtEl>
                                          <p:spTgt spid="5">
                                            <p:txEl>
                                              <p:pRg st="5" end="5"/>
                                            </p:txEl>
                                          </p:spTgt>
                                        </p:tgtEl>
                                        <p:attrNameLst>
                                          <p:attrName>style.visibility</p:attrName>
                                        </p:attrNameLst>
                                      </p:cBhvr>
                                      <p:to>
                                        <p:strVal val="visible"/>
                                      </p:to>
                                    </p:set>
                                    <p:animEffect transition="in" filter="fade">
                                      <p:cBhvr>
                                        <p:cTn id="96" dur="1000"/>
                                        <p:tgtEl>
                                          <p:spTgt spid="5">
                                            <p:txEl>
                                              <p:pRg st="5" end="5"/>
                                            </p:txEl>
                                          </p:spTgt>
                                        </p:tgtEl>
                                      </p:cBhvr>
                                    </p:animEffect>
                                    <p:anim calcmode="lin" valueType="num">
                                      <p:cBhvr>
                                        <p:cTn id="9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9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42" presetClass="entr" presetSubtype="0" fill="hold" nodeType="clickEffect">
                                  <p:stCondLst>
                                    <p:cond delay="0"/>
                                  </p:stCondLst>
                                  <p:childTnLst>
                                    <p:set>
                                      <p:cBhvr>
                                        <p:cTn id="102" dur="1" fill="hold">
                                          <p:stCondLst>
                                            <p:cond delay="0"/>
                                          </p:stCondLst>
                                        </p:cTn>
                                        <p:tgtEl>
                                          <p:spTgt spid="5">
                                            <p:txEl>
                                              <p:pRg st="6" end="6"/>
                                            </p:txEl>
                                          </p:spTgt>
                                        </p:tgtEl>
                                        <p:attrNameLst>
                                          <p:attrName>style.visibility</p:attrName>
                                        </p:attrNameLst>
                                      </p:cBhvr>
                                      <p:to>
                                        <p:strVal val="visible"/>
                                      </p:to>
                                    </p:set>
                                    <p:animEffect transition="in" filter="fade">
                                      <p:cBhvr>
                                        <p:cTn id="103" dur="1000"/>
                                        <p:tgtEl>
                                          <p:spTgt spid="5">
                                            <p:txEl>
                                              <p:pRg st="6" end="6"/>
                                            </p:txEl>
                                          </p:spTgt>
                                        </p:tgtEl>
                                      </p:cBhvr>
                                    </p:animEffect>
                                    <p:anim calcmode="lin" valueType="num">
                                      <p:cBhvr>
                                        <p:cTn id="10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0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42" presetClass="entr" presetSubtype="0" fill="hold" nodeType="clickEffect">
                                  <p:stCondLst>
                                    <p:cond delay="0"/>
                                  </p:stCondLst>
                                  <p:childTnLst>
                                    <p:set>
                                      <p:cBhvr>
                                        <p:cTn id="109" dur="1" fill="hold">
                                          <p:stCondLst>
                                            <p:cond delay="0"/>
                                          </p:stCondLst>
                                        </p:cTn>
                                        <p:tgtEl>
                                          <p:spTgt spid="5">
                                            <p:txEl>
                                              <p:pRg st="7" end="7"/>
                                            </p:txEl>
                                          </p:spTgt>
                                        </p:tgtEl>
                                        <p:attrNameLst>
                                          <p:attrName>style.visibility</p:attrName>
                                        </p:attrNameLst>
                                      </p:cBhvr>
                                      <p:to>
                                        <p:strVal val="visible"/>
                                      </p:to>
                                    </p:set>
                                    <p:animEffect transition="in" filter="fade">
                                      <p:cBhvr>
                                        <p:cTn id="110" dur="1000"/>
                                        <p:tgtEl>
                                          <p:spTgt spid="5">
                                            <p:txEl>
                                              <p:pRg st="7" end="7"/>
                                            </p:txEl>
                                          </p:spTgt>
                                        </p:tgtEl>
                                      </p:cBhvr>
                                    </p:animEffect>
                                    <p:anim calcmode="lin" valueType="num">
                                      <p:cBhvr>
                                        <p:cTn id="111"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12"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2" presetClass="entr" presetSubtype="0" fill="hold" nodeType="clickEffect">
                                  <p:stCondLst>
                                    <p:cond delay="0"/>
                                  </p:stCondLst>
                                  <p:childTnLst>
                                    <p:set>
                                      <p:cBhvr>
                                        <p:cTn id="116" dur="1" fill="hold">
                                          <p:stCondLst>
                                            <p:cond delay="0"/>
                                          </p:stCondLst>
                                        </p:cTn>
                                        <p:tgtEl>
                                          <p:spTgt spid="5">
                                            <p:txEl>
                                              <p:pRg st="8" end="8"/>
                                            </p:txEl>
                                          </p:spTgt>
                                        </p:tgtEl>
                                        <p:attrNameLst>
                                          <p:attrName>style.visibility</p:attrName>
                                        </p:attrNameLst>
                                      </p:cBhvr>
                                      <p:to>
                                        <p:strVal val="visible"/>
                                      </p:to>
                                    </p:set>
                                    <p:animEffect transition="in" filter="fade">
                                      <p:cBhvr>
                                        <p:cTn id="117" dur="1000"/>
                                        <p:tgtEl>
                                          <p:spTgt spid="5">
                                            <p:txEl>
                                              <p:pRg st="8" end="8"/>
                                            </p:txEl>
                                          </p:spTgt>
                                        </p:tgtEl>
                                      </p:cBhvr>
                                    </p:animEffect>
                                    <p:anim calcmode="lin" valueType="num">
                                      <p:cBhvr>
                                        <p:cTn id="11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119"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42" presetClass="entr" presetSubtype="0" fill="hold" nodeType="clickEffect">
                                  <p:stCondLst>
                                    <p:cond delay="0"/>
                                  </p:stCondLst>
                                  <p:childTnLst>
                                    <p:set>
                                      <p:cBhvr>
                                        <p:cTn id="123" dur="1" fill="hold">
                                          <p:stCondLst>
                                            <p:cond delay="0"/>
                                          </p:stCondLst>
                                        </p:cTn>
                                        <p:tgtEl>
                                          <p:spTgt spid="5">
                                            <p:txEl>
                                              <p:pRg st="9" end="9"/>
                                            </p:txEl>
                                          </p:spTgt>
                                        </p:tgtEl>
                                        <p:attrNameLst>
                                          <p:attrName>style.visibility</p:attrName>
                                        </p:attrNameLst>
                                      </p:cBhvr>
                                      <p:to>
                                        <p:strVal val="visible"/>
                                      </p:to>
                                    </p:set>
                                    <p:animEffect transition="in" filter="fade">
                                      <p:cBhvr>
                                        <p:cTn id="124" dur="1000"/>
                                        <p:tgtEl>
                                          <p:spTgt spid="5">
                                            <p:txEl>
                                              <p:pRg st="9" end="9"/>
                                            </p:txEl>
                                          </p:spTgt>
                                        </p:tgtEl>
                                      </p:cBhvr>
                                    </p:animEffect>
                                    <p:anim calcmode="lin" valueType="num">
                                      <p:cBhvr>
                                        <p:cTn id="125"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126"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6"/>
          <p:cNvSpPr>
            <a:spLocks noGrp="1"/>
          </p:cNvSpPr>
          <p:nvPr>
            <p:ph type="title"/>
          </p:nvPr>
        </p:nvSpPr>
        <p:spPr>
          <a:xfrm>
            <a:off x="0" y="247651"/>
            <a:ext cx="9144000" cy="714374"/>
          </a:xfrm>
        </p:spPr>
        <p:txBody>
          <a:bodyPr/>
          <a:lstStyle/>
          <a:p>
            <a:pPr eaLnBrk="1" hangingPunct="1">
              <a:defRPr/>
            </a:pPr>
            <a:r>
              <a:rPr lang="en-US" altLang="en-US" dirty="0"/>
              <a:t>Key Contract Provisions to Evaluate</a:t>
            </a:r>
          </a:p>
        </p:txBody>
      </p:sp>
      <p:sp>
        <p:nvSpPr>
          <p:cNvPr id="8" name="Content Placeholder 7"/>
          <p:cNvSpPr>
            <a:spLocks noGrp="1"/>
          </p:cNvSpPr>
          <p:nvPr>
            <p:ph type="body" sz="quarter" idx="13"/>
          </p:nvPr>
        </p:nvSpPr>
        <p:spPr>
          <a:xfrm>
            <a:off x="457200" y="1143001"/>
            <a:ext cx="8496300" cy="4953000"/>
          </a:xfrm>
        </p:spPr>
        <p:txBody>
          <a:bodyPr>
            <a:normAutofit fontScale="85000" lnSpcReduction="20000"/>
          </a:bodyPr>
          <a:lstStyle/>
          <a:p>
            <a:pPr marL="342900" indent="-342900" eaLnBrk="1" hangingPunct="1">
              <a:lnSpc>
                <a:spcPct val="120000"/>
              </a:lnSpc>
              <a:spcBef>
                <a:spcPts val="600"/>
              </a:spcBef>
              <a:buFont typeface="Arial" panose="020B0604020202020204" pitchFamily="34" charset="0"/>
              <a:buChar char="•"/>
              <a:defRPr/>
            </a:pPr>
            <a:r>
              <a:rPr lang="en-US" sz="2000" b="1" dirty="0">
                <a:latin typeface="Open Sans" panose="020B0606030504020204" pitchFamily="34" charset="0"/>
                <a:ea typeface="Open Sans" panose="020B0606030504020204" pitchFamily="34" charset="0"/>
                <a:cs typeface="Open Sans" panose="020B0606030504020204" pitchFamily="34" charset="0"/>
              </a:rPr>
              <a:t>Scope of Services: </a:t>
            </a:r>
            <a:r>
              <a:rPr lang="en-US" sz="2000" dirty="0">
                <a:latin typeface="Open Sans" panose="020B0606030504020204" pitchFamily="34" charset="0"/>
                <a:ea typeface="Open Sans" panose="020B0606030504020204" pitchFamily="34" charset="0"/>
                <a:cs typeface="Open Sans" panose="020B0606030504020204" pitchFamily="34" charset="0"/>
              </a:rPr>
              <a:t>Does the contract cover the full range of services </a:t>
            </a:r>
            <a:r>
              <a:rPr lang="en-US" sz="2000" dirty="0"/>
              <a:t>the health center</a:t>
            </a:r>
            <a:r>
              <a:rPr lang="en-US" sz="2000" dirty="0">
                <a:latin typeface="Open Sans" panose="020B0606030504020204" pitchFamily="34" charset="0"/>
                <a:ea typeface="Open Sans" panose="020B0606030504020204" pitchFamily="34" charset="0"/>
                <a:cs typeface="Open Sans" panose="020B0606030504020204" pitchFamily="34" charset="0"/>
              </a:rPr>
              <a:t> provides, or at least those </a:t>
            </a:r>
            <a:r>
              <a:rPr lang="en-US" sz="2000" dirty="0"/>
              <a:t>the health center </a:t>
            </a:r>
            <a:r>
              <a:rPr lang="en-US" sz="2000" dirty="0">
                <a:latin typeface="Open Sans" panose="020B0606030504020204" pitchFamily="34" charset="0"/>
                <a:ea typeface="Open Sans" panose="020B0606030504020204" pitchFamily="34" charset="0"/>
                <a:cs typeface="Open Sans" panose="020B0606030504020204" pitchFamily="34" charset="0"/>
              </a:rPr>
              <a:t>wishes to provide?</a:t>
            </a:r>
          </a:p>
          <a:p>
            <a:pPr marL="342900" indent="-342900" eaLnBrk="1" hangingPunct="1">
              <a:lnSpc>
                <a:spcPct val="120000"/>
              </a:lnSpc>
              <a:spcBef>
                <a:spcPts val="600"/>
              </a:spcBef>
              <a:buFont typeface="Arial" panose="020B0604020202020204" pitchFamily="34" charset="0"/>
              <a:buChar char="•"/>
              <a:defRPr/>
            </a:pPr>
            <a:r>
              <a:rPr lang="en-US" sz="2000" b="1" dirty="0">
                <a:latin typeface="Open Sans" panose="020B0606030504020204" pitchFamily="34" charset="0"/>
                <a:ea typeface="Open Sans" panose="020B0606030504020204" pitchFamily="34" charset="0"/>
                <a:cs typeface="Open Sans" panose="020B0606030504020204" pitchFamily="34" charset="0"/>
              </a:rPr>
              <a:t>Covered Services: </a:t>
            </a:r>
            <a:r>
              <a:rPr lang="en-US" sz="2000" dirty="0">
                <a:latin typeface="Open Sans" panose="020B0606030504020204" pitchFamily="34" charset="0"/>
                <a:ea typeface="Open Sans" panose="020B0606030504020204" pitchFamily="34" charset="0"/>
                <a:cs typeface="Open Sans" panose="020B0606030504020204" pitchFamily="34" charset="0"/>
              </a:rPr>
              <a:t>Does the contract place any unreasonable limits on </a:t>
            </a:r>
            <a:r>
              <a:rPr lang="en-US" sz="2000" i="1" dirty="0">
                <a:latin typeface="Open Sans" panose="020B0606030504020204" pitchFamily="34" charset="0"/>
                <a:ea typeface="Open Sans" panose="020B0606030504020204" pitchFamily="34" charset="0"/>
                <a:cs typeface="Open Sans" panose="020B0606030504020204" pitchFamily="34" charset="0"/>
              </a:rPr>
              <a:t>how </a:t>
            </a:r>
            <a:r>
              <a:rPr lang="en-US" sz="2000" dirty="0">
                <a:latin typeface="Open Sans" panose="020B0606030504020204" pitchFamily="34" charset="0"/>
                <a:ea typeface="Open Sans" panose="020B0606030504020204" pitchFamily="34" charset="0"/>
                <a:cs typeface="Open Sans" panose="020B0606030504020204" pitchFamily="34" charset="0"/>
              </a:rPr>
              <a:t>the health center may provide services?  </a:t>
            </a:r>
          </a:p>
          <a:p>
            <a:pPr marL="342900" indent="-342900" eaLnBrk="1" hangingPunct="1">
              <a:lnSpc>
                <a:spcPct val="120000"/>
              </a:lnSpc>
              <a:spcBef>
                <a:spcPts val="600"/>
              </a:spcBef>
              <a:buFont typeface="Arial" panose="020B0604020202020204" pitchFamily="34" charset="0"/>
              <a:buChar char="•"/>
              <a:defRPr/>
            </a:pPr>
            <a:r>
              <a:rPr lang="en-US" sz="2000" b="1" dirty="0">
                <a:latin typeface="Open Sans" panose="020B0606030504020204" pitchFamily="34" charset="0"/>
                <a:ea typeface="Open Sans" panose="020B0606030504020204" pitchFamily="34" charset="0"/>
                <a:cs typeface="Open Sans" panose="020B0606030504020204" pitchFamily="34" charset="0"/>
              </a:rPr>
              <a:t>Timely Claims: </a:t>
            </a:r>
            <a:r>
              <a:rPr lang="en-US" sz="2000" dirty="0">
                <a:latin typeface="Open Sans" panose="020B0606030504020204" pitchFamily="34" charset="0"/>
                <a:ea typeface="Open Sans" panose="020B0606030504020204" pitchFamily="34" charset="0"/>
                <a:cs typeface="Open Sans" panose="020B0606030504020204" pitchFamily="34" charset="0"/>
              </a:rPr>
              <a:t>Does the contract make the MCO’s denial of late claims discretionary rather than mandatory?</a:t>
            </a:r>
          </a:p>
          <a:p>
            <a:pPr marL="342900" indent="-342900" eaLnBrk="1" hangingPunct="1">
              <a:lnSpc>
                <a:spcPct val="120000"/>
              </a:lnSpc>
              <a:spcBef>
                <a:spcPts val="600"/>
              </a:spcBef>
              <a:buFont typeface="Arial" panose="020B0604020202020204" pitchFamily="34" charset="0"/>
              <a:buChar char="•"/>
              <a:defRPr/>
            </a:pPr>
            <a:r>
              <a:rPr lang="en-US" sz="2000" b="1" dirty="0">
                <a:latin typeface="Open Sans" panose="020B0606030504020204" pitchFamily="34" charset="0"/>
                <a:ea typeface="Open Sans" panose="020B0606030504020204" pitchFamily="34" charset="0"/>
                <a:cs typeface="Open Sans" panose="020B0606030504020204" pitchFamily="34" charset="0"/>
              </a:rPr>
              <a:t>Prompt Payment: </a:t>
            </a:r>
            <a:r>
              <a:rPr lang="en-US" sz="2000" dirty="0">
                <a:latin typeface="Open Sans" panose="020B0606030504020204" pitchFamily="34" charset="0"/>
                <a:ea typeface="Open Sans" panose="020B0606030504020204" pitchFamily="34" charset="0"/>
                <a:cs typeface="Open Sans" panose="020B0606030504020204" pitchFamily="34" charset="0"/>
              </a:rPr>
              <a:t>Does the contract set forth a prompt payment provision that reflects Pennsylvania’s Prompt Payment Act?</a:t>
            </a:r>
          </a:p>
          <a:p>
            <a:pPr marL="342900" indent="-342900" eaLnBrk="1" hangingPunct="1">
              <a:lnSpc>
                <a:spcPct val="120000"/>
              </a:lnSpc>
              <a:spcBef>
                <a:spcPts val="600"/>
              </a:spcBef>
              <a:buFont typeface="Arial" panose="020B0604020202020204" pitchFamily="34" charset="0"/>
              <a:buChar char="•"/>
              <a:defRPr/>
            </a:pPr>
            <a:r>
              <a:rPr lang="en-US" sz="2000" b="1" dirty="0">
                <a:latin typeface="Open Sans" panose="020B0606030504020204" pitchFamily="34" charset="0"/>
                <a:ea typeface="Open Sans" panose="020B0606030504020204" pitchFamily="34" charset="0"/>
                <a:cs typeface="Open Sans" panose="020B0606030504020204" pitchFamily="34" charset="0"/>
              </a:rPr>
              <a:t>Correction of Overpayments and Underpayments: </a:t>
            </a:r>
            <a:r>
              <a:rPr lang="en-US" sz="2000" dirty="0">
                <a:latin typeface="Open Sans" panose="020B0606030504020204" pitchFamily="34" charset="0"/>
                <a:ea typeface="Open Sans" panose="020B0606030504020204" pitchFamily="34" charset="0"/>
                <a:cs typeface="Open Sans" panose="020B0606030504020204" pitchFamily="34" charset="0"/>
              </a:rPr>
              <a:t>Does the contract allow the MCO to offset overpayments only </a:t>
            </a:r>
            <a:r>
              <a:rPr lang="en-US" sz="2000" u="sng" dirty="0">
                <a:latin typeface="Open Sans" panose="020B0606030504020204" pitchFamily="34" charset="0"/>
                <a:ea typeface="Open Sans" panose="020B0606030504020204" pitchFamily="34" charset="0"/>
                <a:cs typeface="Open Sans" panose="020B0606030504020204" pitchFamily="34" charset="0"/>
              </a:rPr>
              <a:t>after</a:t>
            </a:r>
            <a:r>
              <a:rPr lang="en-US" sz="2000" dirty="0">
                <a:latin typeface="Open Sans" panose="020B0606030504020204" pitchFamily="34" charset="0"/>
                <a:ea typeface="Open Sans" panose="020B0606030504020204" pitchFamily="34" charset="0"/>
                <a:cs typeface="Open Sans" panose="020B0606030504020204" pitchFamily="34" charset="0"/>
              </a:rPr>
              <a:t> </a:t>
            </a:r>
            <a:r>
              <a:rPr lang="en-US" sz="2000" dirty="0"/>
              <a:t>the health center has</a:t>
            </a:r>
            <a:r>
              <a:rPr lang="en-US" sz="2000" dirty="0">
                <a:latin typeface="Open Sans" panose="020B0606030504020204" pitchFamily="34" charset="0"/>
                <a:ea typeface="Open Sans" panose="020B0606030504020204" pitchFamily="34" charset="0"/>
                <a:cs typeface="Open Sans" panose="020B0606030504020204" pitchFamily="34" charset="0"/>
              </a:rPr>
              <a:t> been given notice of the alleged overpayment and an opportunity to appeal the overpayment determination? Is there a limit to how far back an MCO can correct overpayments (other than due to fraud)? Does the contract offer the health center a similar amount of time to correct underpayments?</a:t>
            </a:r>
          </a:p>
          <a:p>
            <a:pPr marL="342900" indent="-342900" eaLnBrk="1" hangingPunct="1">
              <a:lnSpc>
                <a:spcPct val="120000"/>
              </a:lnSpc>
              <a:spcBef>
                <a:spcPts val="600"/>
              </a:spcBef>
              <a:buFont typeface="Arial" panose="020B0604020202020204" pitchFamily="34" charset="0"/>
              <a:buChar char="•"/>
              <a:defRPr/>
            </a:pPr>
            <a:r>
              <a:rPr lang="en-US" sz="2000" b="1" dirty="0">
                <a:latin typeface="Open Sans" panose="020B0606030504020204" pitchFamily="34" charset="0"/>
                <a:ea typeface="Open Sans" panose="020B0606030504020204" pitchFamily="34" charset="0"/>
                <a:cs typeface="Open Sans" panose="020B0606030504020204" pitchFamily="34" charset="0"/>
              </a:rPr>
              <a:t>Dispute Resolution: </a:t>
            </a:r>
            <a:r>
              <a:rPr lang="en-US" sz="2000" dirty="0"/>
              <a:t>Does the contract contain a streamlined process for claims/payment disputes? Does the contract provide a reasonable process for dispute resolution? Does the contract permit the provider to resort to more formal dispute resolution procedures without first exhausting the MCO’s appeal process?  </a:t>
            </a:r>
            <a:endParaRPr lang="en-US" dirty="0">
              <a:ea typeface="ＭＳ Ｐゴシック" charset="0"/>
            </a:endParaRPr>
          </a:p>
          <a:p>
            <a:pPr eaLnBrk="1" hangingPunct="1">
              <a:buFont typeface="Arial" charset="0"/>
              <a:buNone/>
              <a:defRPr/>
            </a:pPr>
            <a:endParaRPr lang="en-US" dirty="0">
              <a:ea typeface="ＭＳ Ｐゴシック" charset="0"/>
            </a:endParaRPr>
          </a:p>
          <a:p>
            <a:pPr lvl="1" eaLnBrk="1" hangingPunct="1">
              <a:buFont typeface="Arial" charset="0"/>
              <a:buChar char="–"/>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p:txBody>
      </p:sp>
      <p:sp>
        <p:nvSpPr>
          <p:cNvPr id="3" name="Slide Number Placeholder 2"/>
          <p:cNvSpPr>
            <a:spLocks noGrp="1"/>
          </p:cNvSpPr>
          <p:nvPr>
            <p:ph type="sldNum" sz="quarter" idx="15"/>
          </p:nvPr>
        </p:nvSpPr>
        <p:spPr/>
        <p:txBody>
          <a:bodyPr/>
          <a:lstStyle/>
          <a:p>
            <a:pPr>
              <a:defRPr/>
            </a:pPr>
            <a:fld id="{CEC9641C-C026-4025-B7B1-9D963A8409B1}" type="slidenum">
              <a:rPr lang="en-US" smtClean="0"/>
              <a:pPr>
                <a:defRPr/>
              </a:pPr>
              <a:t>22</a:t>
            </a:fld>
            <a:endParaRPr lang="en-US" dirty="0"/>
          </a:p>
        </p:txBody>
      </p:sp>
    </p:spTree>
    <p:extLst>
      <p:ext uri="{BB962C8B-B14F-4D97-AF65-F5344CB8AC3E}">
        <p14:creationId xmlns:p14="http://schemas.microsoft.com/office/powerpoint/2010/main" val="2338697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type="body" sz="quarter" idx="13"/>
          </p:nvPr>
        </p:nvSpPr>
        <p:spPr>
          <a:xfrm>
            <a:off x="457200" y="1085850"/>
            <a:ext cx="8496300" cy="5162550"/>
          </a:xfrm>
        </p:spPr>
        <p:txBody>
          <a:bodyPr>
            <a:noAutofit/>
          </a:bodyPr>
          <a:lstStyle/>
          <a:p>
            <a:pPr marL="342900" indent="-342900" eaLnBrk="1" hangingPunct="1">
              <a:spcBef>
                <a:spcPts val="600"/>
              </a:spcBef>
              <a:buFont typeface="Arial" panose="020B0604020202020204" pitchFamily="34" charset="0"/>
              <a:buChar char="•"/>
              <a:defRPr/>
            </a:pPr>
            <a:r>
              <a:rPr lang="en-US" sz="1600" b="1" dirty="0"/>
              <a:t>Cost-Sharing: </a:t>
            </a:r>
            <a:r>
              <a:rPr lang="en-US" sz="1600" dirty="0"/>
              <a:t>Does the contract permit the provider to waive or reduce patient cost-sharing based on a determination of financial need?</a:t>
            </a:r>
          </a:p>
          <a:p>
            <a:pPr marL="342900" indent="-342900" eaLnBrk="1" hangingPunct="1">
              <a:spcBef>
                <a:spcPts val="600"/>
              </a:spcBef>
              <a:buFont typeface="Arial" panose="020B0604020202020204" pitchFamily="34" charset="0"/>
              <a:buChar char="•"/>
              <a:defRPr/>
            </a:pPr>
            <a:r>
              <a:rPr lang="en-US" sz="1600" b="1" dirty="0"/>
              <a:t>Payment Terms: </a:t>
            </a:r>
            <a:r>
              <a:rPr lang="en-US" sz="1600" dirty="0"/>
              <a:t>Are the payment terms for other products sufficient to cover the health center’s costs and consistent with prevailing rates?</a:t>
            </a:r>
            <a:endParaRPr lang="en-US" sz="1600" b="1" dirty="0"/>
          </a:p>
          <a:p>
            <a:pPr marL="342900" indent="-342900" eaLnBrk="1" hangingPunct="1">
              <a:spcBef>
                <a:spcPts val="600"/>
              </a:spcBef>
              <a:buFont typeface="Arial" panose="020B0604020202020204" pitchFamily="34" charset="0"/>
              <a:buChar char="•"/>
              <a:defRPr/>
            </a:pPr>
            <a:r>
              <a:rPr lang="en-US" sz="1600" b="1" dirty="0"/>
              <a:t>All-Products: </a:t>
            </a:r>
            <a:r>
              <a:rPr lang="en-US" sz="1600" dirty="0"/>
              <a:t>Does the contract permit the provider to decide which of the MCO’s “products” to participate in both now and in the future? Is the provider notified in advance of a new product and rates and given the right to “opt-out”?</a:t>
            </a:r>
          </a:p>
          <a:p>
            <a:pPr marL="342900" indent="-342900" eaLnBrk="1" hangingPunct="1">
              <a:spcBef>
                <a:spcPts val="600"/>
              </a:spcBef>
              <a:buFont typeface="Arial" panose="020B0604020202020204" pitchFamily="34" charset="0"/>
              <a:buChar char="•"/>
              <a:defRPr/>
            </a:pPr>
            <a:r>
              <a:rPr lang="en-US" sz="1600" b="1" dirty="0"/>
              <a:t>Regulatory Penalties: </a:t>
            </a:r>
            <a:r>
              <a:rPr lang="en-US" sz="1600" dirty="0"/>
              <a:t>Does the contract </a:t>
            </a:r>
            <a:r>
              <a:rPr lang="en-US" sz="1600" u="sng" dirty="0"/>
              <a:t>not</a:t>
            </a:r>
            <a:r>
              <a:rPr lang="en-US" sz="1600" dirty="0"/>
              <a:t> </a:t>
            </a:r>
            <a:r>
              <a:rPr lang="en-US" sz="1600" u="sng" dirty="0"/>
              <a:t>include</a:t>
            </a:r>
            <a:r>
              <a:rPr lang="en-US" sz="1600" dirty="0"/>
              <a:t> a provision allowing the MCO to allocate to the provider any portion of regulatory penalties imposed on it?</a:t>
            </a:r>
          </a:p>
          <a:p>
            <a:pPr marL="342900" indent="-342900" eaLnBrk="1" hangingPunct="1">
              <a:spcBef>
                <a:spcPts val="600"/>
              </a:spcBef>
              <a:buFont typeface="Arial" panose="020B0604020202020204" pitchFamily="34" charset="0"/>
              <a:buChar char="•"/>
              <a:defRPr/>
            </a:pPr>
            <a:r>
              <a:rPr lang="en-US" sz="1600" b="1" dirty="0"/>
              <a:t>Termination: </a:t>
            </a:r>
            <a:r>
              <a:rPr lang="en-US" sz="1600" dirty="0"/>
              <a:t>Does the contract allow the breaching party to cure (fix) most breaches prior to termination? Does the contract permit the provider to terminate the contract for cause in the event of the MCO’s insolvency, bankruptcy or receivership?</a:t>
            </a:r>
          </a:p>
          <a:p>
            <a:pPr marL="342900" indent="-342900" eaLnBrk="1" hangingPunct="1">
              <a:spcBef>
                <a:spcPts val="600"/>
              </a:spcBef>
              <a:buFont typeface="Arial" panose="020B0604020202020204" pitchFamily="34" charset="0"/>
              <a:buChar char="•"/>
              <a:defRPr/>
            </a:pPr>
            <a:r>
              <a:rPr lang="en-US" sz="1600" b="1" dirty="0"/>
              <a:t>Term: </a:t>
            </a:r>
            <a:r>
              <a:rPr lang="en-US" sz="1600" dirty="0"/>
              <a:t>Is the length of the term of the contract reasonable?  If the contract includes an evergreen provision, is the amount of notice given to each party to terminate the contract reasonable?</a:t>
            </a:r>
          </a:p>
          <a:p>
            <a:pPr marL="342900" indent="-342900" eaLnBrk="1" hangingPunct="1">
              <a:spcBef>
                <a:spcPts val="600"/>
              </a:spcBef>
              <a:buFont typeface="Arial" panose="020B0604020202020204" pitchFamily="34" charset="0"/>
              <a:buChar char="•"/>
              <a:defRPr/>
            </a:pPr>
            <a:r>
              <a:rPr lang="en-US" sz="1600" b="1" dirty="0"/>
              <a:t>Amendments: </a:t>
            </a:r>
            <a:r>
              <a:rPr lang="en-US" sz="1600" dirty="0"/>
              <a:t>Does the contract prohibit the MCO from amending the contract without the provider’s notice and assent?  Does the contract permit the provider to propose amendments?  </a:t>
            </a:r>
            <a:endParaRPr lang="en-US" sz="1600" dirty="0">
              <a:ea typeface="ＭＳ Ｐゴシック" charset="0"/>
            </a:endParaRPr>
          </a:p>
        </p:txBody>
      </p:sp>
      <p:sp>
        <p:nvSpPr>
          <p:cNvPr id="3" name="Slide Number Placeholder 2"/>
          <p:cNvSpPr>
            <a:spLocks noGrp="1"/>
          </p:cNvSpPr>
          <p:nvPr>
            <p:ph type="sldNum" sz="quarter" idx="15"/>
          </p:nvPr>
        </p:nvSpPr>
        <p:spPr/>
        <p:txBody>
          <a:bodyPr/>
          <a:lstStyle/>
          <a:p>
            <a:pPr>
              <a:defRPr/>
            </a:pPr>
            <a:fld id="{CEC9641C-C026-4025-B7B1-9D963A8409B1}" type="slidenum">
              <a:rPr lang="en-US" smtClean="0"/>
              <a:pPr>
                <a:defRPr/>
              </a:pPr>
              <a:t>23</a:t>
            </a:fld>
            <a:endParaRPr lang="en-US" dirty="0"/>
          </a:p>
        </p:txBody>
      </p:sp>
      <p:sp>
        <p:nvSpPr>
          <p:cNvPr id="7" name="Title 6"/>
          <p:cNvSpPr>
            <a:spLocks noGrp="1"/>
          </p:cNvSpPr>
          <p:nvPr>
            <p:ph type="title"/>
          </p:nvPr>
        </p:nvSpPr>
        <p:spPr>
          <a:xfrm>
            <a:off x="0" y="247651"/>
            <a:ext cx="9144000" cy="714374"/>
          </a:xfrm>
        </p:spPr>
        <p:txBody>
          <a:bodyPr/>
          <a:lstStyle/>
          <a:p>
            <a:pPr eaLnBrk="1" hangingPunct="1">
              <a:defRPr/>
            </a:pPr>
            <a:r>
              <a:rPr lang="en-US" altLang="en-US" dirty="0"/>
              <a:t>Key Contract Provisions to Evaluate</a:t>
            </a:r>
          </a:p>
        </p:txBody>
      </p:sp>
    </p:spTree>
    <p:extLst>
      <p:ext uri="{BB962C8B-B14F-4D97-AF65-F5344CB8AC3E}">
        <p14:creationId xmlns:p14="http://schemas.microsoft.com/office/powerpoint/2010/main" val="873999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type="body" sz="quarter" idx="13"/>
          </p:nvPr>
        </p:nvSpPr>
        <p:spPr>
          <a:xfrm>
            <a:off x="457199" y="1047749"/>
            <a:ext cx="8467725" cy="5248275"/>
          </a:xfrm>
        </p:spPr>
        <p:txBody>
          <a:bodyPr>
            <a:normAutofit fontScale="47500" lnSpcReduction="20000"/>
          </a:bodyPr>
          <a:lstStyle/>
          <a:p>
            <a:pPr marL="342900" indent="-342900" eaLnBrk="1" hangingPunct="1">
              <a:lnSpc>
                <a:spcPct val="120000"/>
              </a:lnSpc>
              <a:spcBef>
                <a:spcPts val="0"/>
              </a:spcBef>
              <a:spcAft>
                <a:spcPts val="600"/>
              </a:spcAft>
              <a:buFont typeface="Arial" panose="020B0604020202020204" pitchFamily="34" charset="0"/>
              <a:buChar char="•"/>
              <a:defRPr/>
            </a:pPr>
            <a:r>
              <a:rPr lang="en-US" sz="3200" b="1" dirty="0">
                <a:latin typeface="Open Sans" panose="020B0606030504020204" pitchFamily="34" charset="0"/>
                <a:ea typeface="Open Sans" panose="020B0606030504020204" pitchFamily="34" charset="0"/>
                <a:cs typeface="Open Sans" panose="020B0606030504020204" pitchFamily="34" charset="0"/>
              </a:rPr>
              <a:t>Insurance: </a:t>
            </a:r>
            <a:r>
              <a:rPr lang="en-US" sz="3200" dirty="0">
                <a:latin typeface="Open Sans" panose="020B0606030504020204" pitchFamily="34" charset="0"/>
                <a:ea typeface="Open Sans" panose="020B0606030504020204" pitchFamily="34" charset="0"/>
                <a:cs typeface="Open Sans" panose="020B0606030504020204" pitchFamily="34" charset="0"/>
              </a:rPr>
              <a:t>Does the contract require both parties to carry appropriate amounts of insurance coverage?</a:t>
            </a:r>
          </a:p>
          <a:p>
            <a:pPr marL="342900" indent="-342900" eaLnBrk="1" hangingPunct="1">
              <a:lnSpc>
                <a:spcPct val="120000"/>
              </a:lnSpc>
              <a:spcBef>
                <a:spcPts val="0"/>
              </a:spcBef>
              <a:spcAft>
                <a:spcPts val="600"/>
              </a:spcAft>
              <a:buFont typeface="Arial" panose="020B0604020202020204" pitchFamily="34" charset="0"/>
              <a:buChar char="•"/>
              <a:defRPr/>
            </a:pPr>
            <a:r>
              <a:rPr lang="en-US" sz="3200" b="1" dirty="0">
                <a:latin typeface="Open Sans" panose="020B0606030504020204" pitchFamily="34" charset="0"/>
                <a:ea typeface="Open Sans" panose="020B0606030504020204" pitchFamily="34" charset="0"/>
                <a:cs typeface="Open Sans" panose="020B0606030504020204" pitchFamily="34" charset="0"/>
              </a:rPr>
              <a:t>Indemnification: </a:t>
            </a:r>
            <a:r>
              <a:rPr lang="en-US" sz="3200" dirty="0">
                <a:latin typeface="Open Sans" panose="020B0606030504020204" pitchFamily="34" charset="0"/>
                <a:ea typeface="Open Sans" panose="020B0606030504020204" pitchFamily="34" charset="0"/>
                <a:cs typeface="Open Sans" panose="020B0606030504020204" pitchFamily="34" charset="0"/>
              </a:rPr>
              <a:t>Does the contract provide for mutual indemnification of any losses, claims or liabilities that result from each party’s willful and negligent conduct?</a:t>
            </a:r>
          </a:p>
          <a:p>
            <a:pPr marL="342900" indent="-342900" eaLnBrk="1" hangingPunct="1">
              <a:lnSpc>
                <a:spcPct val="120000"/>
              </a:lnSpc>
              <a:spcBef>
                <a:spcPts val="0"/>
              </a:spcBef>
              <a:spcAft>
                <a:spcPts val="600"/>
              </a:spcAft>
              <a:buFont typeface="Arial" panose="020B0604020202020204" pitchFamily="34" charset="0"/>
              <a:buChar char="•"/>
              <a:defRPr/>
            </a:pPr>
            <a:r>
              <a:rPr lang="en-US" sz="3200" b="1" dirty="0">
                <a:latin typeface="Open Sans" panose="020B0606030504020204" pitchFamily="34" charset="0"/>
                <a:ea typeface="Open Sans" panose="020B0606030504020204" pitchFamily="34" charset="0"/>
                <a:cs typeface="Open Sans" panose="020B0606030504020204" pitchFamily="34" charset="0"/>
              </a:rPr>
              <a:t>Quality Standards: </a:t>
            </a:r>
            <a:r>
              <a:rPr lang="en-US" sz="3200" dirty="0">
                <a:latin typeface="Open Sans" panose="020B0606030504020204" pitchFamily="34" charset="0"/>
                <a:ea typeface="Open Sans" panose="020B0606030504020204" pitchFamily="34" charset="0"/>
                <a:cs typeface="Open Sans" panose="020B0606030504020204" pitchFamily="34" charset="0"/>
              </a:rPr>
              <a:t>Is the health center able to meet the quality standards set forth in the contract?  Does the contract permit the health center to make best efforts to meet those standards?</a:t>
            </a:r>
          </a:p>
          <a:p>
            <a:pPr marL="342900" indent="-342900" eaLnBrk="1" hangingPunct="1">
              <a:lnSpc>
                <a:spcPct val="120000"/>
              </a:lnSpc>
              <a:spcBef>
                <a:spcPts val="0"/>
              </a:spcBef>
              <a:spcAft>
                <a:spcPts val="600"/>
              </a:spcAft>
              <a:buFont typeface="Arial" panose="020B0604020202020204" pitchFamily="34" charset="0"/>
              <a:buChar char="•"/>
              <a:defRPr/>
            </a:pPr>
            <a:r>
              <a:rPr lang="en-US" sz="3200" b="1" dirty="0">
                <a:latin typeface="Open Sans" panose="020B0606030504020204" pitchFamily="34" charset="0"/>
                <a:ea typeface="Open Sans" panose="020B0606030504020204" pitchFamily="34" charset="0"/>
                <a:cs typeface="Open Sans" panose="020B0606030504020204" pitchFamily="34" charset="0"/>
              </a:rPr>
              <a:t>Notice: </a:t>
            </a:r>
            <a:r>
              <a:rPr lang="en-US" sz="3200" dirty="0">
                <a:latin typeface="Open Sans" panose="020B0606030504020204" pitchFamily="34" charset="0"/>
                <a:ea typeface="Open Sans" panose="020B0606030504020204" pitchFamily="34" charset="0"/>
                <a:cs typeface="Open Sans" panose="020B0606030504020204" pitchFamily="34" charset="0"/>
              </a:rPr>
              <a:t>Does the notice provision identify one or more individuals by name and title for official notices under the contract?</a:t>
            </a:r>
            <a:endParaRPr lang="en-US" sz="3200" b="1" dirty="0">
              <a:latin typeface="Open Sans" panose="020B0606030504020204" pitchFamily="34" charset="0"/>
              <a:ea typeface="Open Sans" panose="020B0606030504020204" pitchFamily="34" charset="0"/>
              <a:cs typeface="Open Sans" panose="020B0606030504020204" pitchFamily="34" charset="0"/>
            </a:endParaRPr>
          </a:p>
          <a:p>
            <a:pPr marL="342900" indent="-342900" eaLnBrk="1" hangingPunct="1">
              <a:lnSpc>
                <a:spcPct val="120000"/>
              </a:lnSpc>
              <a:spcBef>
                <a:spcPts val="0"/>
              </a:spcBef>
              <a:spcAft>
                <a:spcPts val="600"/>
              </a:spcAft>
              <a:buFont typeface="Arial" panose="020B0604020202020204" pitchFamily="34" charset="0"/>
              <a:buChar char="•"/>
              <a:defRPr/>
            </a:pPr>
            <a:r>
              <a:rPr lang="en-US" sz="3200" b="1" dirty="0">
                <a:latin typeface="Open Sans" panose="020B0606030504020204" pitchFamily="34" charset="0"/>
                <a:ea typeface="Open Sans" panose="020B0606030504020204" pitchFamily="34" charset="0"/>
                <a:cs typeface="Open Sans" panose="020B0606030504020204" pitchFamily="34" charset="0"/>
              </a:rPr>
              <a:t>Licensure:</a:t>
            </a:r>
            <a:r>
              <a:rPr lang="en-US" sz="3200" dirty="0">
                <a:latin typeface="Open Sans" panose="020B0606030504020204" pitchFamily="34" charset="0"/>
                <a:ea typeface="Open Sans" panose="020B0606030504020204" pitchFamily="34" charset="0"/>
                <a:cs typeface="Open Sans" panose="020B0606030504020204" pitchFamily="34" charset="0"/>
              </a:rPr>
              <a:t> Does the contract only require the health center to report to the MCO final action taken by a state licensing board against a clinician (and not merely an investigation by a state licensing board)?  Does a clinician's loss of licensure only result in termination of that specific clinician and not trigger rights to terminate the entire contract? </a:t>
            </a:r>
          </a:p>
          <a:p>
            <a:pPr marL="342900" indent="-342900" eaLnBrk="1" hangingPunct="1">
              <a:lnSpc>
                <a:spcPct val="120000"/>
              </a:lnSpc>
              <a:spcBef>
                <a:spcPts val="0"/>
              </a:spcBef>
              <a:spcAft>
                <a:spcPts val="600"/>
              </a:spcAft>
              <a:buFont typeface="Arial" panose="020B0604020202020204" pitchFamily="34" charset="0"/>
              <a:buChar char="•"/>
              <a:defRPr/>
            </a:pPr>
            <a:r>
              <a:rPr lang="en-US" sz="3200" b="1" dirty="0">
                <a:latin typeface="Open Sans" panose="020B0606030504020204" pitchFamily="34" charset="0"/>
                <a:ea typeface="Open Sans" panose="020B0606030504020204" pitchFamily="34" charset="0"/>
                <a:cs typeface="Open Sans" panose="020B0606030504020204" pitchFamily="34" charset="0"/>
              </a:rPr>
              <a:t>Credentialing: </a:t>
            </a:r>
            <a:r>
              <a:rPr lang="en-US" sz="3200" dirty="0">
                <a:latin typeface="Open Sans" panose="020B0606030504020204" pitchFamily="34" charset="0"/>
                <a:ea typeface="Open Sans" panose="020B0606030504020204" pitchFamily="34" charset="0"/>
                <a:cs typeface="Open Sans" panose="020B0606030504020204" pitchFamily="34" charset="0"/>
              </a:rPr>
              <a:t>Are the credentialing requirements and procedures clearly described in the MCO’s provider manual? If desired, does the contract permit the provider to enter a delegated credentialing agreement?</a:t>
            </a:r>
          </a:p>
          <a:p>
            <a:pPr marL="342900" indent="-342900" eaLnBrk="1" hangingPunct="1">
              <a:lnSpc>
                <a:spcPct val="120000"/>
              </a:lnSpc>
              <a:spcBef>
                <a:spcPts val="0"/>
              </a:spcBef>
              <a:spcAft>
                <a:spcPts val="600"/>
              </a:spcAft>
              <a:buFont typeface="Arial" panose="020B0604020202020204" pitchFamily="34" charset="0"/>
              <a:buChar char="•"/>
              <a:defRPr/>
            </a:pPr>
            <a:r>
              <a:rPr lang="en-US" sz="3200" b="1" dirty="0">
                <a:latin typeface="Open Sans" panose="020B0606030504020204" pitchFamily="34" charset="0"/>
                <a:ea typeface="Open Sans" panose="020B0606030504020204" pitchFamily="34" charset="0"/>
                <a:cs typeface="Open Sans" panose="020B0606030504020204" pitchFamily="34" charset="0"/>
              </a:rPr>
              <a:t>Utilization Management: </a:t>
            </a:r>
            <a:r>
              <a:rPr lang="en-US" sz="3200" dirty="0">
                <a:latin typeface="Open Sans" panose="020B0606030504020204" pitchFamily="34" charset="0"/>
                <a:ea typeface="Open Sans" panose="020B0606030504020204" pitchFamily="34" charset="0"/>
                <a:cs typeface="Open Sans" panose="020B0606030504020204" pitchFamily="34" charset="0"/>
              </a:rPr>
              <a:t>Does the MCO’s provider manual specify all services that will be subject to UM (including prior authorization, concurrent review, and other forms of coverage determinations)?  Does the provider manual set forth the applicable standards of review?</a:t>
            </a:r>
          </a:p>
          <a:p>
            <a:pPr eaLnBrk="1" hangingPunct="1">
              <a:spcBef>
                <a:spcPts val="456"/>
              </a:spcBef>
              <a:spcAft>
                <a:spcPts val="600"/>
              </a:spcAft>
              <a:buFont typeface="Wingdings" charset="2"/>
              <a:buChar char="Ø"/>
              <a:defRPr/>
            </a:pPr>
            <a:endParaRPr lang="en-US" sz="2000" b="1" dirty="0">
              <a:solidFill>
                <a:srgbClr val="1F497D"/>
              </a:solidFill>
              <a:ea typeface="ＭＳ Ｐゴシック" charset="0"/>
            </a:endParaRPr>
          </a:p>
          <a:p>
            <a:pPr eaLnBrk="1" hangingPunct="1">
              <a:buFont typeface="Wingdings" pitchFamily="2" charset="2"/>
              <a:buChar char="§"/>
              <a:defRPr/>
            </a:pPr>
            <a:endParaRPr lang="en-US" sz="2000" b="1" dirty="0">
              <a:ea typeface="ＭＳ Ｐゴシック" charset="0"/>
            </a:endParaRPr>
          </a:p>
          <a:p>
            <a:pPr eaLnBrk="1" hangingPunct="1">
              <a:buFont typeface="Wingdings" pitchFamily="2" charset="2"/>
              <a:buChar char="§"/>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a:p>
            <a:pPr lvl="1" eaLnBrk="1" hangingPunct="1">
              <a:buFont typeface="Arial" charset="0"/>
              <a:buChar char="–"/>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a:p>
            <a:pPr eaLnBrk="1" hangingPunct="1">
              <a:buFont typeface="Arial" charset="0"/>
              <a:buNone/>
              <a:defRPr/>
            </a:pPr>
            <a:endParaRPr lang="en-US" dirty="0">
              <a:ea typeface="ＭＳ Ｐゴシック" charset="0"/>
            </a:endParaRPr>
          </a:p>
        </p:txBody>
      </p:sp>
      <p:sp>
        <p:nvSpPr>
          <p:cNvPr id="3" name="Slide Number Placeholder 2"/>
          <p:cNvSpPr>
            <a:spLocks noGrp="1"/>
          </p:cNvSpPr>
          <p:nvPr>
            <p:ph type="sldNum" sz="quarter" idx="15"/>
          </p:nvPr>
        </p:nvSpPr>
        <p:spPr/>
        <p:txBody>
          <a:bodyPr/>
          <a:lstStyle/>
          <a:p>
            <a:pPr>
              <a:defRPr/>
            </a:pPr>
            <a:fld id="{CEC9641C-C026-4025-B7B1-9D963A8409B1}" type="slidenum">
              <a:rPr lang="en-US" smtClean="0"/>
              <a:pPr>
                <a:defRPr/>
              </a:pPr>
              <a:t>24</a:t>
            </a:fld>
            <a:endParaRPr lang="en-US" dirty="0"/>
          </a:p>
        </p:txBody>
      </p:sp>
      <p:sp>
        <p:nvSpPr>
          <p:cNvPr id="7" name="Title 6"/>
          <p:cNvSpPr>
            <a:spLocks noGrp="1"/>
          </p:cNvSpPr>
          <p:nvPr>
            <p:ph type="title"/>
          </p:nvPr>
        </p:nvSpPr>
        <p:spPr>
          <a:xfrm>
            <a:off x="0" y="247651"/>
            <a:ext cx="9144000" cy="714374"/>
          </a:xfrm>
        </p:spPr>
        <p:txBody>
          <a:bodyPr/>
          <a:lstStyle/>
          <a:p>
            <a:pPr eaLnBrk="1" hangingPunct="1">
              <a:defRPr/>
            </a:pPr>
            <a:r>
              <a:rPr lang="en-US" altLang="en-US" dirty="0"/>
              <a:t>Key Contract Provisions to Evaluate</a:t>
            </a:r>
          </a:p>
        </p:txBody>
      </p:sp>
    </p:spTree>
    <p:extLst>
      <p:ext uri="{BB962C8B-B14F-4D97-AF65-F5344CB8AC3E}">
        <p14:creationId xmlns:p14="http://schemas.microsoft.com/office/powerpoint/2010/main" val="3971194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altLang="en-US" dirty="0"/>
              <a:t>Evaluating the Contract</a:t>
            </a:r>
          </a:p>
        </p:txBody>
      </p:sp>
      <p:sp>
        <p:nvSpPr>
          <p:cNvPr id="46083" name="Rectangle 3"/>
          <p:cNvSpPr>
            <a:spLocks noGrp="1" noChangeArrowheads="1"/>
          </p:cNvSpPr>
          <p:nvPr>
            <p:ph type="body" sz="quarter" idx="13"/>
          </p:nvPr>
        </p:nvSpPr>
        <p:spPr>
          <a:xfrm>
            <a:off x="352424" y="1103314"/>
            <a:ext cx="8048625" cy="1382712"/>
          </a:xfrm>
        </p:spPr>
        <p:txBody>
          <a:bodyPr>
            <a:normAutofit fontScale="77500" lnSpcReduction="20000"/>
          </a:bodyPr>
          <a:lstStyle/>
          <a:p>
            <a:pPr>
              <a:lnSpc>
                <a:spcPct val="120000"/>
              </a:lnSpc>
              <a:spcBef>
                <a:spcPts val="600"/>
              </a:spcBef>
              <a:defRPr/>
            </a:pPr>
            <a:r>
              <a:rPr lang="en-US" sz="4000" b="1" dirty="0">
                <a:solidFill>
                  <a:srgbClr val="1F497D"/>
                </a:solidFill>
              </a:rPr>
              <a:t>7. Identify and </a:t>
            </a:r>
            <a:r>
              <a:rPr lang="en-US" sz="4000" b="1" i="1" dirty="0">
                <a:solidFill>
                  <a:srgbClr val="1F497D"/>
                </a:solidFill>
              </a:rPr>
              <a:t>Prioritize </a:t>
            </a:r>
            <a:r>
              <a:rPr lang="en-US" sz="4000" b="1" dirty="0">
                <a:solidFill>
                  <a:srgbClr val="1F497D"/>
                </a:solidFill>
              </a:rPr>
              <a:t>Issues</a:t>
            </a:r>
            <a:endParaRPr lang="en-US" sz="3840"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a:p>
            <a:pPr marL="457200" indent="-457200" eaLnBrk="1" hangingPunct="1">
              <a:lnSpc>
                <a:spcPct val="120000"/>
              </a:lnSpc>
              <a:spcBef>
                <a:spcPts val="600"/>
              </a:spcBef>
              <a:buFont typeface="Arial" panose="020B0604020202020204" pitchFamily="34" charset="0"/>
              <a:buChar char="•"/>
              <a:defRPr/>
            </a:pPr>
            <a:r>
              <a:rPr lang="en-US" dirty="0">
                <a:latin typeface="Open Sans" panose="020B0606030504020204" pitchFamily="34" charset="0"/>
                <a:ea typeface="Open Sans" panose="020B0606030504020204" pitchFamily="34" charset="0"/>
                <a:cs typeface="Open Sans" panose="020B0606030504020204" pitchFamily="34" charset="0"/>
              </a:rPr>
              <a:t>Make a list of issues identified during the contract review process and categorize each issue as follows:</a:t>
            </a:r>
          </a:p>
        </p:txBody>
      </p:sp>
      <p:sp>
        <p:nvSpPr>
          <p:cNvPr id="3" name="Slide Number Placeholder 2"/>
          <p:cNvSpPr>
            <a:spLocks noGrp="1"/>
          </p:cNvSpPr>
          <p:nvPr>
            <p:ph type="sldNum" sz="quarter" idx="15"/>
          </p:nvPr>
        </p:nvSpPr>
        <p:spPr/>
        <p:txBody>
          <a:bodyPr/>
          <a:lstStyle/>
          <a:p>
            <a:pPr>
              <a:defRPr/>
            </a:pPr>
            <a:fld id="{CEC9641C-C026-4025-B7B1-9D963A8409B1}" type="slidenum">
              <a:rPr lang="en-US" smtClean="0"/>
              <a:pPr>
                <a:defRPr/>
              </a:pPr>
              <a:t>25</a:t>
            </a:fld>
            <a:endParaRPr lang="en-US" dirty="0"/>
          </a:p>
        </p:txBody>
      </p:sp>
      <p:graphicFrame>
        <p:nvGraphicFramePr>
          <p:cNvPr id="4" name="Diagram 3"/>
          <p:cNvGraphicFramePr/>
          <p:nvPr>
            <p:extLst>
              <p:ext uri="{D42A27DB-BD31-4B8C-83A1-F6EECF244321}">
                <p14:modId xmlns:p14="http://schemas.microsoft.com/office/powerpoint/2010/main" val="868202126"/>
              </p:ext>
            </p:extLst>
          </p:nvPr>
        </p:nvGraphicFramePr>
        <p:xfrm>
          <a:off x="933449" y="2419349"/>
          <a:ext cx="7191375" cy="3762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4080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CEC9641C-C026-4025-B7B1-9D963A8409B1}" type="slidenum">
              <a:rPr lang="en-US" smtClean="0"/>
              <a:pPr/>
              <a:t>26</a:t>
            </a:fld>
            <a:endParaRPr lang="en-US" dirty="0"/>
          </a:p>
        </p:txBody>
      </p:sp>
      <p:sp>
        <p:nvSpPr>
          <p:cNvPr id="8" name="Text Placeholder 7"/>
          <p:cNvSpPr>
            <a:spLocks noGrp="1"/>
          </p:cNvSpPr>
          <p:nvPr>
            <p:ph type="body" sz="quarter" idx="13"/>
          </p:nvPr>
        </p:nvSpPr>
        <p:spPr/>
        <p:txBody>
          <a:bodyPr/>
          <a:lstStyle/>
          <a:p>
            <a:r>
              <a:rPr lang="en-US" dirty="0"/>
              <a:t>III. Negotiating the Contract</a:t>
            </a:r>
          </a:p>
        </p:txBody>
      </p:sp>
    </p:spTree>
    <p:extLst>
      <p:ext uri="{BB962C8B-B14F-4D97-AF65-F5344CB8AC3E}">
        <p14:creationId xmlns:p14="http://schemas.microsoft.com/office/powerpoint/2010/main" val="1574237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CEC9641C-C026-4025-B7B1-9D963A8409B1}" type="slidenum">
              <a:rPr lang="en-US" smtClean="0"/>
              <a:pPr>
                <a:defRPr/>
              </a:pPr>
              <a:t>27</a:t>
            </a:fld>
            <a:endParaRPr lang="en-US" dirty="0"/>
          </a:p>
        </p:txBody>
      </p:sp>
      <p:sp>
        <p:nvSpPr>
          <p:cNvPr id="36866" name="Title 1"/>
          <p:cNvSpPr>
            <a:spLocks noGrp="1"/>
          </p:cNvSpPr>
          <p:nvPr>
            <p:ph type="title"/>
          </p:nvPr>
        </p:nvSpPr>
        <p:spPr/>
        <p:txBody>
          <a:bodyPr/>
          <a:lstStyle/>
          <a:p>
            <a:pPr eaLnBrk="1" hangingPunct="1">
              <a:defRPr/>
            </a:pPr>
            <a:r>
              <a:rPr lang="en-US" altLang="en-US" dirty="0"/>
              <a:t>Step 3: Negotiation Phase</a:t>
            </a:r>
          </a:p>
        </p:txBody>
      </p:sp>
      <p:sp>
        <p:nvSpPr>
          <p:cNvPr id="95236" name="Content Placeholder 2"/>
          <p:cNvSpPr>
            <a:spLocks noGrp="1"/>
          </p:cNvSpPr>
          <p:nvPr>
            <p:ph type="body" sz="quarter" idx="13"/>
          </p:nvPr>
        </p:nvSpPr>
        <p:spPr bwMode="auto">
          <a:xfrm>
            <a:off x="457199" y="1200149"/>
            <a:ext cx="8486775" cy="50196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lnSpcReduction="10000"/>
          </a:bodyPr>
          <a:lstStyle/>
          <a:p>
            <a:r>
              <a:rPr lang="en-US" altLang="en-US" sz="2400" dirty="0"/>
              <a:t>Negotiation is a discussion aimed at reaching an agreement</a:t>
            </a:r>
          </a:p>
          <a:p>
            <a:r>
              <a:rPr lang="en-US" sz="2400" dirty="0"/>
              <a:t>Consider the logistics by asking a few preliminary questions:</a:t>
            </a:r>
          </a:p>
          <a:p>
            <a:pPr lvl="1"/>
            <a:r>
              <a:rPr lang="en-US" sz="2200" dirty="0"/>
              <a:t>Who will be negotiating?</a:t>
            </a:r>
          </a:p>
          <a:p>
            <a:pPr lvl="2"/>
            <a:r>
              <a:rPr lang="en-US" sz="1800" dirty="0"/>
              <a:t>A team?</a:t>
            </a:r>
          </a:p>
          <a:p>
            <a:pPr lvl="2"/>
            <a:r>
              <a:rPr lang="en-US" sz="1800" dirty="0"/>
              <a:t>An individual?</a:t>
            </a:r>
          </a:p>
          <a:p>
            <a:pPr lvl="1"/>
            <a:r>
              <a:rPr lang="en-US" sz="2200" dirty="0"/>
              <a:t>How will terms be negotiated?</a:t>
            </a:r>
          </a:p>
          <a:p>
            <a:pPr lvl="2"/>
            <a:r>
              <a:rPr lang="en-US" sz="1800" dirty="0"/>
              <a:t>In writing?</a:t>
            </a:r>
          </a:p>
          <a:p>
            <a:pPr lvl="2"/>
            <a:r>
              <a:rPr lang="en-US" sz="1800" dirty="0"/>
              <a:t>By phone?</a:t>
            </a:r>
          </a:p>
          <a:p>
            <a:pPr lvl="2"/>
            <a:r>
              <a:rPr lang="en-US" sz="1800" dirty="0"/>
              <a:t>In person?</a:t>
            </a:r>
          </a:p>
          <a:p>
            <a:pPr lvl="1"/>
            <a:r>
              <a:rPr lang="en-US" sz="2200" dirty="0"/>
              <a:t>What is the health center’s strategy?</a:t>
            </a:r>
          </a:p>
          <a:p>
            <a:pPr lvl="2"/>
            <a:r>
              <a:rPr lang="en-US" sz="1800" dirty="0"/>
              <a:t>Criteria for negotiation method:</a:t>
            </a:r>
          </a:p>
          <a:p>
            <a:pPr lvl="3"/>
            <a:r>
              <a:rPr lang="en-US" sz="1800" dirty="0"/>
              <a:t>Wise agreement</a:t>
            </a:r>
          </a:p>
          <a:p>
            <a:pPr lvl="3"/>
            <a:r>
              <a:rPr lang="en-US" sz="1800" dirty="0"/>
              <a:t>Efficient</a:t>
            </a:r>
          </a:p>
          <a:p>
            <a:pPr lvl="3"/>
            <a:r>
              <a:rPr lang="en-US" sz="1800" dirty="0"/>
              <a:t>Improve, or at least not damage, relationship between parties</a:t>
            </a:r>
          </a:p>
          <a:p>
            <a:endParaRPr lang="en-US" altLang="en-US" dirty="0">
              <a:latin typeface="Open Sans" pitchFamily="34" charset="0"/>
              <a:cs typeface="Open Sans" pitchFamily="34" charset="0"/>
            </a:endParaRPr>
          </a:p>
          <a:p>
            <a:pPr algn="ctr" eaLnBrk="1" hangingPunct="1"/>
            <a:endParaRPr lang="en-US" altLang="en-US" sz="3600" dirty="0"/>
          </a:p>
          <a:p>
            <a:pPr algn="ctr" eaLnBrk="1" hangingPunct="1"/>
            <a:endParaRPr lang="en-US" altLang="en-US" dirty="0"/>
          </a:p>
          <a:p>
            <a:pPr algn="ctr" eaLnBrk="1" hangingPunct="1"/>
            <a:endParaRPr lang="en-US" altLang="en-US" dirty="0"/>
          </a:p>
        </p:txBody>
      </p:sp>
    </p:spTree>
    <p:extLst>
      <p:ext uri="{BB962C8B-B14F-4D97-AF65-F5344CB8AC3E}">
        <p14:creationId xmlns:p14="http://schemas.microsoft.com/office/powerpoint/2010/main" val="2506734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F7CFC78-4715-40A1-8354-25947BAD2BF1}" type="slidenum">
              <a:rPr lang="en-US" altLang="en-US"/>
              <a:pPr/>
              <a:t>28</a:t>
            </a:fld>
            <a:endParaRPr lang="en-US" altLang="en-US"/>
          </a:p>
        </p:txBody>
      </p:sp>
      <p:sp>
        <p:nvSpPr>
          <p:cNvPr id="88066" name="Rectangle 2"/>
          <p:cNvSpPr>
            <a:spLocks noGrp="1" noChangeArrowheads="1"/>
          </p:cNvSpPr>
          <p:nvPr>
            <p:ph type="title"/>
          </p:nvPr>
        </p:nvSpPr>
        <p:spPr>
          <a:xfrm>
            <a:off x="0" y="322263"/>
            <a:ext cx="9144000" cy="573087"/>
          </a:xfrm>
        </p:spPr>
        <p:txBody>
          <a:bodyPr/>
          <a:lstStyle/>
          <a:p>
            <a:r>
              <a:rPr lang="en-US" altLang="en-US" sz="3000" dirty="0"/>
              <a:t>the “Do’s” and “</a:t>
            </a:r>
            <a:r>
              <a:rPr lang="en-US" altLang="en-US" sz="3000" dirty="0" err="1"/>
              <a:t>Don’t’s</a:t>
            </a:r>
            <a:r>
              <a:rPr lang="en-US" altLang="en-US" sz="3000" dirty="0"/>
              <a:t>” of Negotiations</a:t>
            </a:r>
          </a:p>
        </p:txBody>
      </p:sp>
      <p:sp>
        <p:nvSpPr>
          <p:cNvPr id="88067" name="Rectangle 3"/>
          <p:cNvSpPr>
            <a:spLocks noGrp="1" noChangeArrowheads="1"/>
          </p:cNvSpPr>
          <p:nvPr>
            <p:ph type="body" sz="quarter" idx="13"/>
          </p:nvPr>
        </p:nvSpPr>
        <p:spPr>
          <a:xfrm>
            <a:off x="457200" y="1143000"/>
            <a:ext cx="8229600" cy="4857750"/>
          </a:xfrm>
        </p:spPr>
        <p:txBody>
          <a:bodyPr>
            <a:normAutofit/>
          </a:bodyPr>
          <a:lstStyle/>
          <a:p>
            <a:pPr>
              <a:spcBef>
                <a:spcPts val="600"/>
              </a:spcBef>
            </a:pPr>
            <a:r>
              <a:rPr lang="en-US" altLang="en-US" sz="2800" dirty="0"/>
              <a:t>DON’T - Bargain Over Positions</a:t>
            </a:r>
          </a:p>
          <a:p>
            <a:pPr lvl="1">
              <a:spcBef>
                <a:spcPts val="600"/>
              </a:spcBef>
            </a:pPr>
            <a:r>
              <a:rPr lang="en-US" altLang="en-US" sz="2400" dirty="0"/>
              <a:t>This happens when </a:t>
            </a:r>
            <a:r>
              <a:rPr lang="en-US" sz="2400" dirty="0"/>
              <a:t>one or both parties get stuck on</a:t>
            </a:r>
            <a:r>
              <a:rPr lang="en-US" sz="2400" i="1" dirty="0"/>
              <a:t> winning</a:t>
            </a:r>
            <a:r>
              <a:rPr lang="en-US" sz="2400" dirty="0"/>
              <a:t> their positions, regardless of whether the overall goal is attained</a:t>
            </a:r>
          </a:p>
          <a:p>
            <a:pPr lvl="1">
              <a:spcBef>
                <a:spcPts val="600"/>
              </a:spcBef>
            </a:pPr>
            <a:r>
              <a:rPr lang="en-US" altLang="en-US" sz="2400" dirty="0"/>
              <a:t>Consequences?</a:t>
            </a:r>
          </a:p>
          <a:p>
            <a:pPr lvl="2">
              <a:spcBef>
                <a:spcPts val="600"/>
              </a:spcBef>
            </a:pPr>
            <a:r>
              <a:rPr lang="en-US" altLang="en-US" sz="2100" dirty="0"/>
              <a:t>Personalizes the situation with a resulting loss of focus on underlying concerns</a:t>
            </a:r>
          </a:p>
          <a:p>
            <a:pPr lvl="2">
              <a:spcBef>
                <a:spcPts val="600"/>
              </a:spcBef>
            </a:pPr>
            <a:r>
              <a:rPr lang="en-US" altLang="en-US" sz="2100" dirty="0"/>
              <a:t>Inefficient</a:t>
            </a:r>
          </a:p>
          <a:p>
            <a:pPr lvl="2">
              <a:spcBef>
                <a:spcPts val="600"/>
              </a:spcBef>
            </a:pPr>
            <a:r>
              <a:rPr lang="en-US" altLang="en-US" sz="2100" dirty="0"/>
              <a:t>Time consuming; people tend to take extreme position in expectation that will have room to bargain down</a:t>
            </a:r>
          </a:p>
          <a:p>
            <a:pPr lvl="2">
              <a:spcBef>
                <a:spcPts val="600"/>
              </a:spcBef>
            </a:pPr>
            <a:r>
              <a:rPr lang="en-US" altLang="en-US" sz="2100" dirty="0"/>
              <a:t>Based on masking true interests</a:t>
            </a:r>
          </a:p>
          <a:p>
            <a:pPr lvl="2">
              <a:spcBef>
                <a:spcPts val="600"/>
              </a:spcBef>
            </a:pPr>
            <a:r>
              <a:rPr lang="en-US" altLang="en-US" sz="2100" dirty="0"/>
              <a:t>Getting stuck in positions endangers ongoing relationships</a:t>
            </a:r>
          </a:p>
          <a:p>
            <a:pPr lvl="2">
              <a:spcBef>
                <a:spcPts val="600"/>
              </a:spcBef>
            </a:pPr>
            <a:r>
              <a:rPr lang="en-US" altLang="en-US" sz="2100" dirty="0"/>
              <a:t>Problems amplified when there are multiple parties</a:t>
            </a:r>
          </a:p>
        </p:txBody>
      </p:sp>
    </p:spTree>
    <p:extLst>
      <p:ext uri="{BB962C8B-B14F-4D97-AF65-F5344CB8AC3E}">
        <p14:creationId xmlns:p14="http://schemas.microsoft.com/office/powerpoint/2010/main" val="1400769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B3E7B96D-7710-4358-BE3F-B92F876FD010}" type="slidenum">
              <a:rPr lang="en-US" altLang="en-US"/>
              <a:pPr/>
              <a:t>29</a:t>
            </a:fld>
            <a:endParaRPr lang="en-US" altLang="en-US"/>
          </a:p>
        </p:txBody>
      </p:sp>
      <p:sp>
        <p:nvSpPr>
          <p:cNvPr id="90115" name="Rectangle 3"/>
          <p:cNvSpPr>
            <a:spLocks noGrp="1" noChangeArrowheads="1"/>
          </p:cNvSpPr>
          <p:nvPr>
            <p:ph type="body" sz="quarter" idx="13"/>
          </p:nvPr>
        </p:nvSpPr>
        <p:spPr>
          <a:xfrm>
            <a:off x="457200" y="1085850"/>
            <a:ext cx="8229600" cy="5057775"/>
          </a:xfrm>
        </p:spPr>
        <p:txBody>
          <a:bodyPr>
            <a:normAutofit fontScale="92500" lnSpcReduction="20000"/>
          </a:bodyPr>
          <a:lstStyle/>
          <a:p>
            <a:pPr>
              <a:spcBef>
                <a:spcPts val="600"/>
              </a:spcBef>
            </a:pPr>
            <a:r>
              <a:rPr lang="en-US" altLang="en-US" sz="2800" dirty="0"/>
              <a:t>DO:</a:t>
            </a:r>
          </a:p>
          <a:p>
            <a:pPr lvl="1">
              <a:spcBef>
                <a:spcPts val="600"/>
              </a:spcBef>
            </a:pPr>
            <a:r>
              <a:rPr lang="en-US" altLang="en-US" sz="2400" dirty="0"/>
              <a:t>Separate the people from the problem </a:t>
            </a:r>
          </a:p>
          <a:p>
            <a:pPr lvl="2">
              <a:spcBef>
                <a:spcPts val="600"/>
              </a:spcBef>
            </a:pPr>
            <a:r>
              <a:rPr lang="en-US" altLang="en-US" sz="2000" dirty="0"/>
              <a:t>Recast an attack on the</a:t>
            </a:r>
            <a:r>
              <a:rPr lang="en-US" altLang="en-US" sz="2000" i="1" dirty="0"/>
              <a:t> health center</a:t>
            </a:r>
            <a:r>
              <a:rPr lang="en-US" altLang="en-US" sz="2000" dirty="0"/>
              <a:t> as an attack on the problem </a:t>
            </a:r>
          </a:p>
          <a:p>
            <a:pPr lvl="1">
              <a:spcBef>
                <a:spcPts val="600"/>
              </a:spcBef>
            </a:pPr>
            <a:r>
              <a:rPr lang="en-US" altLang="en-US" sz="2400" dirty="0"/>
              <a:t>Focus on underlying interests, not positions</a:t>
            </a:r>
          </a:p>
          <a:p>
            <a:pPr lvl="2">
              <a:spcBef>
                <a:spcPts val="600"/>
              </a:spcBef>
            </a:pPr>
            <a:r>
              <a:rPr lang="en-US" altLang="en-US" sz="2000" dirty="0"/>
              <a:t>Don't criticize other party's position or defend the health center’s</a:t>
            </a:r>
          </a:p>
          <a:p>
            <a:pPr lvl="2">
              <a:spcBef>
                <a:spcPts val="600"/>
              </a:spcBef>
            </a:pPr>
            <a:r>
              <a:rPr lang="en-US" altLang="en-US" sz="2000" dirty="0"/>
              <a:t>Identify interests and basis for rejection or criticism of the health center proposal</a:t>
            </a:r>
          </a:p>
          <a:p>
            <a:pPr lvl="2">
              <a:spcBef>
                <a:spcPts val="600"/>
              </a:spcBef>
            </a:pPr>
            <a:r>
              <a:rPr lang="en-US" altLang="en-US" sz="2000" dirty="0"/>
              <a:t>Respond with questions, not statements</a:t>
            </a:r>
          </a:p>
          <a:p>
            <a:pPr lvl="2">
              <a:spcBef>
                <a:spcPts val="600"/>
              </a:spcBef>
            </a:pPr>
            <a:r>
              <a:rPr lang="en-US" altLang="en-US" sz="2000" dirty="0"/>
              <a:t>Try to respond to concerns of other party</a:t>
            </a:r>
          </a:p>
          <a:p>
            <a:pPr lvl="2">
              <a:spcBef>
                <a:spcPts val="600"/>
              </a:spcBef>
            </a:pPr>
            <a:r>
              <a:rPr lang="en-US" altLang="en-US" sz="2000" dirty="0"/>
              <a:t>Emphasize fairness and legitimacy</a:t>
            </a:r>
          </a:p>
          <a:p>
            <a:pPr lvl="1">
              <a:spcBef>
                <a:spcPts val="600"/>
              </a:spcBef>
            </a:pPr>
            <a:r>
              <a:rPr lang="en-US" altLang="en-US" sz="2400" dirty="0"/>
              <a:t>Invent options for mutual gain: generate a variety of possibilities before deciding what to do</a:t>
            </a:r>
          </a:p>
          <a:p>
            <a:pPr lvl="2">
              <a:spcBef>
                <a:spcPts val="600"/>
              </a:spcBef>
            </a:pPr>
            <a:r>
              <a:rPr lang="en-US" altLang="en-US" sz="2000" dirty="0"/>
              <a:t>Look for zones of agreement; areas of overlap</a:t>
            </a:r>
          </a:p>
          <a:p>
            <a:pPr lvl="2">
              <a:spcBef>
                <a:spcPts val="600"/>
              </a:spcBef>
            </a:pPr>
            <a:r>
              <a:rPr lang="en-US" altLang="en-US" sz="2000" dirty="0"/>
              <a:t>Importance of ongoing relationship</a:t>
            </a:r>
          </a:p>
          <a:p>
            <a:pPr lvl="1">
              <a:spcBef>
                <a:spcPts val="600"/>
              </a:spcBef>
            </a:pPr>
            <a:r>
              <a:rPr lang="en-US" altLang="en-US" sz="2400" dirty="0"/>
              <a:t>Insist the result be based on some objective standard</a:t>
            </a:r>
          </a:p>
        </p:txBody>
      </p:sp>
      <p:sp>
        <p:nvSpPr>
          <p:cNvPr id="6" name="Rectangle 2"/>
          <p:cNvSpPr>
            <a:spLocks noGrp="1" noChangeArrowheads="1"/>
          </p:cNvSpPr>
          <p:nvPr>
            <p:ph type="title"/>
          </p:nvPr>
        </p:nvSpPr>
        <p:spPr>
          <a:xfrm>
            <a:off x="0" y="322263"/>
            <a:ext cx="9144000" cy="573087"/>
          </a:xfrm>
        </p:spPr>
        <p:txBody>
          <a:bodyPr/>
          <a:lstStyle/>
          <a:p>
            <a:r>
              <a:rPr lang="en-US" altLang="en-US" sz="3000" dirty="0"/>
              <a:t>the “Do’s” and “</a:t>
            </a:r>
            <a:r>
              <a:rPr lang="en-US" altLang="en-US" sz="3000" dirty="0" err="1"/>
              <a:t>Don’t’s</a:t>
            </a:r>
            <a:r>
              <a:rPr lang="en-US" altLang="en-US" sz="3000" dirty="0"/>
              <a:t>” of Negotiations</a:t>
            </a:r>
          </a:p>
        </p:txBody>
      </p:sp>
    </p:spTree>
    <p:extLst>
      <p:ext uri="{BB962C8B-B14F-4D97-AF65-F5344CB8AC3E}">
        <p14:creationId xmlns:p14="http://schemas.microsoft.com/office/powerpoint/2010/main" val="285151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3"/>
          <p:cNvSpPr>
            <a:spLocks noGrp="1"/>
          </p:cNvSpPr>
          <p:nvPr>
            <p:ph type="title"/>
          </p:nvPr>
        </p:nvSpPr>
        <p:spPr>
          <a:xfrm>
            <a:off x="457200" y="274638"/>
            <a:ext cx="8229600" cy="649287"/>
          </a:xfrm>
        </p:spPr>
        <p:txBody>
          <a:bodyPr/>
          <a:lstStyle/>
          <a:p>
            <a:r>
              <a:rPr lang="en-US" altLang="en-US" dirty="0"/>
              <a:t>Managed Care Marketplace</a:t>
            </a:r>
          </a:p>
        </p:txBody>
      </p:sp>
      <p:graphicFrame>
        <p:nvGraphicFramePr>
          <p:cNvPr id="3" name="Diagram 2"/>
          <p:cNvGraphicFramePr/>
          <p:nvPr>
            <p:extLst>
              <p:ext uri="{D42A27DB-BD31-4B8C-83A1-F6EECF244321}">
                <p14:modId xmlns:p14="http://schemas.microsoft.com/office/powerpoint/2010/main" val="2512357681"/>
              </p:ext>
            </p:extLst>
          </p:nvPr>
        </p:nvGraphicFramePr>
        <p:xfrm>
          <a:off x="952500" y="1255712"/>
          <a:ext cx="7924800" cy="2724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bwMode="auto">
          <a:xfrm>
            <a:off x="2438400" y="5867400"/>
            <a:ext cx="7162800" cy="615950"/>
          </a:xfrm>
          <a:prstGeom prst="rect">
            <a:avLst/>
          </a:prstGeom>
          <a:noFill/>
          <a:ln w="9525">
            <a:noFill/>
            <a:miter lim="800000"/>
            <a:headEnd/>
            <a:tailEnd/>
          </a:ln>
        </p:spPr>
        <p:txBody>
          <a:bodyPr/>
          <a:lstStyle/>
          <a:p>
            <a:pPr>
              <a:defRPr/>
            </a:pPr>
            <a:endParaRPr lang="en-US" sz="2800" kern="0" dirty="0">
              <a:latin typeface="+mj-lt"/>
              <a:cs typeface="ＭＳ Ｐゴシック" charset="-128"/>
            </a:endParaRPr>
          </a:p>
        </p:txBody>
      </p:sp>
      <p:sp>
        <p:nvSpPr>
          <p:cNvPr id="121868" name="TextBox 10"/>
          <p:cNvSpPr txBox="1">
            <a:spLocks noChangeArrowheads="1"/>
          </p:cNvSpPr>
          <p:nvPr/>
        </p:nvSpPr>
        <p:spPr bwMode="auto">
          <a:xfrm>
            <a:off x="5867400" y="1228725"/>
            <a:ext cx="1327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dirty="0">
                <a:latin typeface="Open Sans" panose="020B0606030504020204" pitchFamily="34" charset="0"/>
                <a:ea typeface="Open Sans" panose="020B0606030504020204" pitchFamily="34" charset="0"/>
                <a:cs typeface="Open Sans" panose="020B0606030504020204" pitchFamily="34" charset="0"/>
              </a:rPr>
              <a:t>Provider</a:t>
            </a:r>
          </a:p>
        </p:txBody>
      </p:sp>
      <p:sp>
        <p:nvSpPr>
          <p:cNvPr id="121869" name="TextBox 11"/>
          <p:cNvSpPr txBox="1">
            <a:spLocks noChangeArrowheads="1"/>
          </p:cNvSpPr>
          <p:nvPr/>
        </p:nvSpPr>
        <p:spPr bwMode="auto">
          <a:xfrm>
            <a:off x="2314575" y="1228725"/>
            <a:ext cx="1327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dirty="0" err="1">
                <a:latin typeface="Open Sans" panose="020B0606030504020204" pitchFamily="34" charset="0"/>
                <a:ea typeface="Open Sans" panose="020B0606030504020204" pitchFamily="34" charset="0"/>
                <a:cs typeface="Open Sans" panose="020B0606030504020204" pitchFamily="34" charset="0"/>
              </a:rPr>
              <a:t>Payor</a:t>
            </a:r>
            <a:endParaRPr lang="en-US" altLang="en-US" sz="1800"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Slide Number Placeholder 2"/>
          <p:cNvSpPr txBox="1">
            <a:spLocks/>
          </p:cNvSpPr>
          <p:nvPr/>
        </p:nvSpPr>
        <p:spPr>
          <a:xfrm>
            <a:off x="4381500" y="6492875"/>
            <a:ext cx="533400" cy="365125"/>
          </a:xfrm>
          <a:prstGeom prst="rect">
            <a:avLst/>
          </a:prstGeom>
        </p:spPr>
        <p:txBody>
          <a:bodyPr vert="horz" wrap="square" lIns="0" tIns="0" rIns="0" bIns="0" numCol="1" anchor="ctr" anchorCtr="0" compatLnSpc="1">
            <a:prstTxWarp prst="textNoShape">
              <a:avLst/>
            </a:prstTxWarp>
          </a:bodyPr>
          <a:lstStyle>
            <a:defPPr>
              <a:defRPr lang="en-US"/>
            </a:defPPr>
            <a:lvl1pPr algn="ctr" defTabSz="457200" rtl="0" fontAlgn="base">
              <a:spcBef>
                <a:spcPct val="0"/>
              </a:spcBef>
              <a:spcAft>
                <a:spcPct val="0"/>
              </a:spcAft>
              <a:defRPr sz="1400" kern="1200">
                <a:solidFill>
                  <a:schemeClr val="bg1"/>
                </a:solidFill>
                <a:latin typeface="Arial" pitchFamily="34" charset="0"/>
                <a:ea typeface="ＭＳ Ｐゴシック" charset="0"/>
                <a:cs typeface="Arial" pitchFamily="34"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a:lstStyle>
          <a:p>
            <a:fld id="{D390EEF9-A370-614F-A134-4B9642E26178}" type="slidenum">
              <a:rPr lang="en-US" smtClean="0"/>
              <a:pPr/>
              <a:t>3</a:t>
            </a:fld>
            <a:endParaRPr lang="en-US" dirty="0"/>
          </a:p>
        </p:txBody>
      </p:sp>
      <p:sp>
        <p:nvSpPr>
          <p:cNvPr id="5" name="Rectangle 4"/>
          <p:cNvSpPr/>
          <p:nvPr/>
        </p:nvSpPr>
        <p:spPr>
          <a:xfrm>
            <a:off x="162236" y="2291705"/>
            <a:ext cx="2114938" cy="830997"/>
          </a:xfrm>
          <a:prstGeom prst="rect">
            <a:avLst/>
          </a:prstGeom>
        </p:spPr>
        <p:txBody>
          <a:bodyPr wrap="none">
            <a:spAutoFit/>
          </a:bodyPr>
          <a:lstStyle/>
          <a:p>
            <a:r>
              <a:rPr lang="en-US" altLang="en-US" b="1" dirty="0">
                <a:latin typeface="Open Sans" panose="020B0606030504020204" pitchFamily="34" charset="0"/>
                <a:ea typeface="Open Sans" panose="020B0606030504020204" pitchFamily="34" charset="0"/>
                <a:cs typeface="Open Sans" panose="020B0606030504020204" pitchFamily="34" charset="0"/>
              </a:rPr>
              <a:t>Current</a:t>
            </a:r>
          </a:p>
          <a:p>
            <a:r>
              <a:rPr lang="en-US" b="1" dirty="0">
                <a:latin typeface="Open Sans" panose="020B0606030504020204" pitchFamily="34" charset="0"/>
                <a:ea typeface="Open Sans" panose="020B0606030504020204" pitchFamily="34" charset="0"/>
                <a:cs typeface="Open Sans" panose="020B0606030504020204" pitchFamily="34" charset="0"/>
              </a:rPr>
              <a:t>Marketplace</a:t>
            </a:r>
          </a:p>
        </p:txBody>
      </p:sp>
      <p:graphicFrame>
        <p:nvGraphicFramePr>
          <p:cNvPr id="12" name="Diagram 11"/>
          <p:cNvGraphicFramePr/>
          <p:nvPr>
            <p:extLst>
              <p:ext uri="{D42A27DB-BD31-4B8C-83A1-F6EECF244321}">
                <p14:modId xmlns:p14="http://schemas.microsoft.com/office/powerpoint/2010/main" val="2515465083"/>
              </p:ext>
            </p:extLst>
          </p:nvPr>
        </p:nvGraphicFramePr>
        <p:xfrm>
          <a:off x="2176462" y="3979862"/>
          <a:ext cx="6181725" cy="26955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Rectangle 5"/>
          <p:cNvSpPr/>
          <p:nvPr/>
        </p:nvSpPr>
        <p:spPr>
          <a:xfrm>
            <a:off x="457200" y="5000625"/>
            <a:ext cx="878767" cy="461665"/>
          </a:xfrm>
          <a:prstGeom prst="rect">
            <a:avLst/>
          </a:prstGeom>
        </p:spPr>
        <p:txBody>
          <a:bodyPr wrap="none">
            <a:spAutoFit/>
          </a:bodyPr>
          <a:lstStyle/>
          <a:p>
            <a:r>
              <a:rPr lang="en-US" altLang="en-US" b="1" dirty="0">
                <a:latin typeface="Open Sans" panose="020B0606030504020204" pitchFamily="34" charset="0"/>
                <a:ea typeface="Open Sans" panose="020B0606030504020204" pitchFamily="34" charset="0"/>
                <a:cs typeface="Open Sans" panose="020B0606030504020204" pitchFamily="34" charset="0"/>
              </a:rPr>
              <a:t>Goal</a:t>
            </a:r>
            <a:endParaRPr lang="en-US" b="1"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Slide Number Placeholder 6"/>
          <p:cNvSpPr>
            <a:spLocks noGrp="1"/>
          </p:cNvSpPr>
          <p:nvPr>
            <p:ph type="sldNum" sz="quarter" idx="11"/>
          </p:nvPr>
        </p:nvSpPr>
        <p:spPr/>
        <p:txBody>
          <a:bodyPr/>
          <a:lstStyle/>
          <a:p>
            <a:fld id="{D390EEF9-A370-614F-A134-4B9642E26178}" type="slidenum">
              <a:rPr lang="en-US" smtClean="0"/>
              <a:pPr/>
              <a:t>3</a:t>
            </a:fld>
            <a:endParaRPr lang="en-US"/>
          </a:p>
        </p:txBody>
      </p:sp>
    </p:spTree>
    <p:extLst>
      <p:ext uri="{BB962C8B-B14F-4D97-AF65-F5344CB8AC3E}">
        <p14:creationId xmlns:p14="http://schemas.microsoft.com/office/powerpoint/2010/main" val="1552292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CEC9641C-C026-4025-B7B1-9D963A8409B1}" type="slidenum">
              <a:rPr lang="en-US" smtClean="0"/>
              <a:pPr>
                <a:defRPr/>
              </a:pPr>
              <a:t>30</a:t>
            </a:fld>
            <a:endParaRPr lang="en-US" dirty="0"/>
          </a:p>
        </p:txBody>
      </p:sp>
      <p:sp>
        <p:nvSpPr>
          <p:cNvPr id="37890" name="Rectangle 2"/>
          <p:cNvSpPr>
            <a:spLocks noGrp="1" noChangeArrowheads="1"/>
          </p:cNvSpPr>
          <p:nvPr>
            <p:ph type="title"/>
          </p:nvPr>
        </p:nvSpPr>
        <p:spPr/>
        <p:txBody>
          <a:bodyPr/>
          <a:lstStyle/>
          <a:p>
            <a:pPr eaLnBrk="1" hangingPunct="1">
              <a:defRPr/>
            </a:pPr>
            <a:r>
              <a:rPr lang="en-US" altLang="en-US" dirty="0"/>
              <a:t>Tips For a Successful Negotiation</a:t>
            </a:r>
          </a:p>
        </p:txBody>
      </p:sp>
      <p:sp>
        <p:nvSpPr>
          <p:cNvPr id="97283" name="Rectangle 3"/>
          <p:cNvSpPr>
            <a:spLocks noGrp="1" noChangeArrowheads="1"/>
          </p:cNvSpPr>
          <p:nvPr>
            <p:ph type="body" sz="quarter" idx="13"/>
          </p:nvPr>
        </p:nvSpPr>
        <p:spPr>
          <a:xfrm>
            <a:off x="457200" y="1133475"/>
            <a:ext cx="8229600" cy="4943475"/>
          </a:xfrm>
        </p:spPr>
        <p:txBody>
          <a:bodyPr>
            <a:normAutofit/>
          </a:bodyPr>
          <a:lstStyle/>
          <a:p>
            <a:pPr>
              <a:spcBef>
                <a:spcPts val="1200"/>
              </a:spcBef>
              <a:defRPr/>
            </a:pPr>
            <a:r>
              <a:rPr lang="en-US" sz="2600" dirty="0">
                <a:latin typeface="Open Sans" panose="020B0606030504020204" pitchFamily="34" charset="0"/>
                <a:ea typeface="Open Sans" panose="020B0606030504020204" pitchFamily="34" charset="0"/>
                <a:cs typeface="Open Sans" panose="020B0606030504020204" pitchFamily="34" charset="0"/>
              </a:rPr>
              <a:t>Do not assume that the MCO’s representative understands the health center’s concerns</a:t>
            </a:r>
          </a:p>
          <a:p>
            <a:pPr>
              <a:spcBef>
                <a:spcPts val="1200"/>
              </a:spcBef>
              <a:defRPr/>
            </a:pPr>
            <a:r>
              <a:rPr lang="en-US" sz="2600" dirty="0">
                <a:latin typeface="Open Sans" panose="020B0606030504020204" pitchFamily="34" charset="0"/>
                <a:ea typeface="Open Sans" panose="020B0606030504020204" pitchFamily="34" charset="0"/>
                <a:cs typeface="Open Sans" panose="020B0606030504020204" pitchFamily="34" charset="0"/>
              </a:rPr>
              <a:t>Respond with questions, rather than statements, and respond specifically to the MCO’s concerns</a:t>
            </a:r>
          </a:p>
          <a:p>
            <a:pPr>
              <a:spcBef>
                <a:spcPts val="1200"/>
              </a:spcBef>
              <a:defRPr/>
            </a:pPr>
            <a:r>
              <a:rPr lang="en-US" sz="2600" dirty="0">
                <a:latin typeface="Open Sans" panose="020B0606030504020204" pitchFamily="34" charset="0"/>
                <a:ea typeface="Open Sans" panose="020B0606030504020204" pitchFamily="34" charset="0"/>
                <a:cs typeface="Open Sans" panose="020B0606030504020204" pitchFamily="34" charset="0"/>
              </a:rPr>
              <a:t>Voice options for mutual gain and generate a variety of possibilities before deciding what to do</a:t>
            </a:r>
          </a:p>
          <a:p>
            <a:pPr>
              <a:spcBef>
                <a:spcPts val="1200"/>
              </a:spcBef>
              <a:defRPr/>
            </a:pPr>
            <a:r>
              <a:rPr lang="en-US" sz="2600" dirty="0">
                <a:latin typeface="Open Sans" panose="020B0606030504020204" pitchFamily="34" charset="0"/>
                <a:ea typeface="Open Sans" panose="020B0606030504020204" pitchFamily="34" charset="0"/>
                <a:cs typeface="Open Sans" panose="020B0606030504020204" pitchFamily="34" charset="0"/>
              </a:rPr>
              <a:t>Insist that resulting provisions be based on some objective standard</a:t>
            </a:r>
          </a:p>
          <a:p>
            <a:pPr>
              <a:spcBef>
                <a:spcPts val="1200"/>
              </a:spcBef>
              <a:defRPr/>
            </a:pPr>
            <a:r>
              <a:rPr lang="en-US" sz="2600" dirty="0">
                <a:latin typeface="Open Sans" panose="020B0606030504020204" pitchFamily="34" charset="0"/>
                <a:ea typeface="Open Sans" panose="020B0606030504020204" pitchFamily="34" charset="0"/>
                <a:cs typeface="Open Sans" panose="020B0606030504020204" pitchFamily="34" charset="0"/>
              </a:rPr>
              <a:t>State the importance of maintaining an ongoing relationship</a:t>
            </a:r>
          </a:p>
        </p:txBody>
      </p:sp>
    </p:spTree>
    <p:extLst>
      <p:ext uri="{BB962C8B-B14F-4D97-AF65-F5344CB8AC3E}">
        <p14:creationId xmlns:p14="http://schemas.microsoft.com/office/powerpoint/2010/main" val="357435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a:xfrm>
            <a:off x="571500" y="1247775"/>
            <a:ext cx="8467725" cy="4810125"/>
          </a:xfrm>
        </p:spPr>
        <p:txBody>
          <a:bodyPr>
            <a:normAutofit/>
          </a:bodyPr>
          <a:lstStyle/>
          <a:p>
            <a:pPr>
              <a:lnSpc>
                <a:spcPct val="110000"/>
              </a:lnSpc>
              <a:spcBef>
                <a:spcPts val="1200"/>
              </a:spcBef>
            </a:pPr>
            <a:r>
              <a:rPr lang="en-US" dirty="0"/>
              <a:t>Keep things friendly, not personal</a:t>
            </a:r>
          </a:p>
          <a:p>
            <a:pPr>
              <a:lnSpc>
                <a:spcPct val="110000"/>
              </a:lnSpc>
              <a:spcBef>
                <a:spcPts val="1200"/>
              </a:spcBef>
            </a:pPr>
            <a:r>
              <a:rPr lang="en-US" dirty="0"/>
              <a:t>Remember to focus on what the health center brings to the table</a:t>
            </a:r>
          </a:p>
          <a:p>
            <a:pPr>
              <a:lnSpc>
                <a:spcPct val="110000"/>
              </a:lnSpc>
              <a:spcBef>
                <a:spcPts val="1200"/>
              </a:spcBef>
            </a:pPr>
            <a:r>
              <a:rPr lang="en-US" dirty="0"/>
              <a:t>Do not feel pressured to agree to anything until the health center has worked through all considerations </a:t>
            </a:r>
          </a:p>
          <a:p>
            <a:pPr>
              <a:lnSpc>
                <a:spcPct val="110000"/>
              </a:lnSpc>
              <a:spcBef>
                <a:spcPts val="1200"/>
              </a:spcBef>
            </a:pPr>
            <a:r>
              <a:rPr lang="en-US" dirty="0"/>
              <a:t>Prioritize goals</a:t>
            </a:r>
          </a:p>
          <a:p>
            <a:pPr>
              <a:lnSpc>
                <a:spcPct val="110000"/>
              </a:lnSpc>
              <a:spcBef>
                <a:spcPts val="1200"/>
              </a:spcBef>
            </a:pPr>
            <a:r>
              <a:rPr lang="en-US" dirty="0"/>
              <a:t>Keep an open mind</a:t>
            </a:r>
          </a:p>
          <a:p>
            <a:endParaRPr lang="en-US" dirty="0"/>
          </a:p>
        </p:txBody>
      </p:sp>
      <p:sp>
        <p:nvSpPr>
          <p:cNvPr id="6" name="Slide Number Placeholder 5"/>
          <p:cNvSpPr>
            <a:spLocks noGrp="1"/>
          </p:cNvSpPr>
          <p:nvPr>
            <p:ph type="sldNum" sz="quarter" idx="11"/>
          </p:nvPr>
        </p:nvSpPr>
        <p:spPr/>
        <p:txBody>
          <a:bodyPr/>
          <a:lstStyle/>
          <a:p>
            <a:fld id="{D390EEF9-A370-614F-A134-4B9642E26178}" type="slidenum">
              <a:rPr lang="en-US" smtClean="0"/>
              <a:pPr/>
              <a:t>31</a:t>
            </a:fld>
            <a:endParaRPr lang="en-US"/>
          </a:p>
        </p:txBody>
      </p:sp>
      <p:sp>
        <p:nvSpPr>
          <p:cNvPr id="8" name="Rectangle 2"/>
          <p:cNvSpPr>
            <a:spLocks noGrp="1" noChangeArrowheads="1"/>
          </p:cNvSpPr>
          <p:nvPr>
            <p:ph type="title"/>
          </p:nvPr>
        </p:nvSpPr>
        <p:spPr>
          <a:xfrm>
            <a:off x="457200" y="274638"/>
            <a:ext cx="8229600" cy="1143000"/>
          </a:xfrm>
        </p:spPr>
        <p:txBody>
          <a:bodyPr/>
          <a:lstStyle/>
          <a:p>
            <a:pPr eaLnBrk="1" hangingPunct="1">
              <a:defRPr/>
            </a:pPr>
            <a:r>
              <a:rPr lang="en-US" altLang="en-US" dirty="0"/>
              <a:t>Tips For a Successful Negotiation</a:t>
            </a:r>
          </a:p>
        </p:txBody>
      </p:sp>
    </p:spTree>
    <p:extLst>
      <p:ext uri="{BB962C8B-B14F-4D97-AF65-F5344CB8AC3E}">
        <p14:creationId xmlns:p14="http://schemas.microsoft.com/office/powerpoint/2010/main" val="3245258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CEC9641C-C026-4025-B7B1-9D963A8409B1}" type="slidenum">
              <a:rPr lang="en-US" smtClean="0"/>
              <a:pPr>
                <a:defRPr/>
              </a:pPr>
              <a:t>32</a:t>
            </a:fld>
            <a:endParaRPr lang="en-US" dirty="0"/>
          </a:p>
        </p:txBody>
      </p:sp>
      <p:sp>
        <p:nvSpPr>
          <p:cNvPr id="38914" name="Rectangle 2"/>
          <p:cNvSpPr>
            <a:spLocks noGrp="1" noChangeArrowheads="1"/>
          </p:cNvSpPr>
          <p:nvPr>
            <p:ph type="title"/>
          </p:nvPr>
        </p:nvSpPr>
        <p:spPr/>
        <p:txBody>
          <a:bodyPr/>
          <a:lstStyle/>
          <a:p>
            <a:pPr eaLnBrk="1" hangingPunct="1">
              <a:defRPr/>
            </a:pPr>
            <a:r>
              <a:rPr lang="en-US" altLang="en-US" dirty="0"/>
              <a:t>Finishing negotiations</a:t>
            </a:r>
          </a:p>
        </p:txBody>
      </p:sp>
      <p:sp>
        <p:nvSpPr>
          <p:cNvPr id="136195" name="Rectangle 3"/>
          <p:cNvSpPr>
            <a:spLocks noGrp="1" noChangeArrowheads="1"/>
          </p:cNvSpPr>
          <p:nvPr>
            <p:ph type="body" sz="quarter" idx="13"/>
          </p:nvPr>
        </p:nvSpPr>
        <p:spPr>
          <a:xfrm>
            <a:off x="457200" y="1152525"/>
            <a:ext cx="8458200" cy="5086350"/>
          </a:xfrm>
        </p:spPr>
        <p:txBody>
          <a:bodyPr>
            <a:normAutofit lnSpcReduction="10000"/>
          </a:bodyPr>
          <a:lstStyle/>
          <a:p>
            <a:pPr marL="342900" indent="-342900" eaLnBrk="1" hangingPunct="1">
              <a:spcBef>
                <a:spcPts val="1200"/>
              </a:spcBef>
              <a:buFont typeface="Arial" panose="020B0604020202020204" pitchFamily="34" charset="0"/>
              <a:buChar char="•"/>
              <a:defRPr/>
            </a:pPr>
            <a:r>
              <a:rPr lang="en-US" sz="2200" dirty="0"/>
              <a:t>If the parties did not resolve all of the </a:t>
            </a:r>
            <a:r>
              <a:rPr lang="en-US" sz="2200" b="1" dirty="0"/>
              <a:t>critical issues</a:t>
            </a:r>
            <a:r>
              <a:rPr lang="en-US" sz="2200" dirty="0"/>
              <a:t>, consider: </a:t>
            </a:r>
          </a:p>
          <a:p>
            <a:pPr lvl="1" eaLnBrk="1" hangingPunct="1">
              <a:spcBef>
                <a:spcPts val="1200"/>
              </a:spcBef>
              <a:buFont typeface="Arial" charset="0"/>
              <a:buChar char="–"/>
              <a:defRPr/>
            </a:pPr>
            <a:r>
              <a:rPr lang="en-US" sz="1900" dirty="0">
                <a:latin typeface="Open Sans" panose="020B0606030504020204" pitchFamily="34" charset="0"/>
                <a:ea typeface="Open Sans" panose="020B0606030504020204" pitchFamily="34" charset="0"/>
                <a:cs typeface="Open Sans" panose="020B0606030504020204" pitchFamily="34" charset="0"/>
              </a:rPr>
              <a:t>Is this </a:t>
            </a:r>
            <a:r>
              <a:rPr lang="en-US" sz="1900" u="sng" dirty="0">
                <a:latin typeface="Open Sans" panose="020B0606030504020204" pitchFamily="34" charset="0"/>
                <a:ea typeface="Open Sans" panose="020B0606030504020204" pitchFamily="34" charset="0"/>
                <a:cs typeface="Open Sans" panose="020B0606030504020204" pitchFamily="34" charset="0"/>
              </a:rPr>
              <a:t>one</a:t>
            </a:r>
            <a:r>
              <a:rPr lang="en-US" sz="1900" dirty="0">
                <a:latin typeface="Open Sans" panose="020B0606030504020204" pitchFamily="34" charset="0"/>
                <a:ea typeface="Open Sans" panose="020B0606030504020204" pitchFamily="34" charset="0"/>
                <a:cs typeface="Open Sans" panose="020B0606030504020204" pitchFamily="34" charset="0"/>
              </a:rPr>
              <a:t> MCO contract essential to health center operations?</a:t>
            </a:r>
          </a:p>
          <a:p>
            <a:pPr lvl="1" eaLnBrk="1" hangingPunct="1">
              <a:spcBef>
                <a:spcPts val="1200"/>
              </a:spcBef>
              <a:buFont typeface="Arial" charset="0"/>
              <a:buChar char="–"/>
              <a:defRPr/>
            </a:pPr>
            <a:r>
              <a:rPr lang="en-US" sz="1900" dirty="0">
                <a:latin typeface="Open Sans" panose="020B0606030504020204" pitchFamily="34" charset="0"/>
                <a:ea typeface="Open Sans" panose="020B0606030504020204" pitchFamily="34" charset="0"/>
                <a:cs typeface="Open Sans" panose="020B0606030504020204" pitchFamily="34" charset="0"/>
              </a:rPr>
              <a:t>Do the risks of contracting outweigh the risks of </a:t>
            </a:r>
            <a:r>
              <a:rPr lang="en-US" sz="1900" i="1" dirty="0">
                <a:latin typeface="Open Sans" panose="020B0606030504020204" pitchFamily="34" charset="0"/>
                <a:ea typeface="Open Sans" panose="020B0606030504020204" pitchFamily="34" charset="0"/>
                <a:cs typeface="Open Sans" panose="020B0606030504020204" pitchFamily="34" charset="0"/>
              </a:rPr>
              <a:t>not</a:t>
            </a:r>
            <a:r>
              <a:rPr lang="en-US" sz="1900" dirty="0">
                <a:latin typeface="Open Sans" panose="020B0606030504020204" pitchFamily="34" charset="0"/>
                <a:ea typeface="Open Sans" panose="020B0606030504020204" pitchFamily="34" charset="0"/>
                <a:cs typeface="Open Sans" panose="020B0606030504020204" pitchFamily="34" charset="0"/>
              </a:rPr>
              <a:t> contracting with the </a:t>
            </a:r>
            <a:r>
              <a:rPr lang="en-US" sz="1900" dirty="0" err="1">
                <a:latin typeface="Open Sans" panose="020B0606030504020204" pitchFamily="34" charset="0"/>
                <a:ea typeface="Open Sans" panose="020B0606030504020204" pitchFamily="34" charset="0"/>
                <a:cs typeface="Open Sans" panose="020B0606030504020204" pitchFamily="34" charset="0"/>
              </a:rPr>
              <a:t>MCO</a:t>
            </a:r>
            <a:r>
              <a:rPr lang="en-US" sz="1900" dirty="0">
                <a:latin typeface="Open Sans" panose="020B0606030504020204" pitchFamily="34" charset="0"/>
                <a:ea typeface="Open Sans" panose="020B0606030504020204" pitchFamily="34" charset="0"/>
                <a:cs typeface="Open Sans" panose="020B0606030504020204" pitchFamily="34" charset="0"/>
              </a:rPr>
              <a:t>?</a:t>
            </a:r>
          </a:p>
          <a:p>
            <a:pPr lvl="1" eaLnBrk="1" hangingPunct="1">
              <a:spcBef>
                <a:spcPts val="1200"/>
              </a:spcBef>
              <a:buFont typeface="Arial" charset="0"/>
              <a:buChar char="–"/>
              <a:defRPr/>
            </a:pPr>
            <a:r>
              <a:rPr lang="en-US" sz="1900" dirty="0">
                <a:latin typeface="Open Sans" panose="020B0606030504020204" pitchFamily="34" charset="0"/>
                <a:ea typeface="Open Sans" panose="020B0606030504020204" pitchFamily="34" charset="0"/>
                <a:cs typeface="Open Sans" panose="020B0606030504020204" pitchFamily="34" charset="0"/>
              </a:rPr>
              <a:t>Can the health center terminate the contract early in the event that the financial or legal harm becomes too great to bear?</a:t>
            </a:r>
          </a:p>
          <a:p>
            <a:pPr lvl="1" eaLnBrk="1" hangingPunct="1">
              <a:spcBef>
                <a:spcPts val="1200"/>
              </a:spcBef>
              <a:buFont typeface="Arial" charset="0"/>
              <a:buChar char="–"/>
              <a:defRPr/>
            </a:pPr>
            <a:r>
              <a:rPr lang="en-US" sz="1900" dirty="0">
                <a:latin typeface="Open Sans" panose="020B0606030504020204" pitchFamily="34" charset="0"/>
                <a:ea typeface="Open Sans" panose="020B0606030504020204" pitchFamily="34" charset="0"/>
                <a:cs typeface="Open Sans" panose="020B0606030504020204" pitchFamily="34" charset="0"/>
              </a:rPr>
              <a:t>Does the health center have any other options for achieving a better outcome (</a:t>
            </a:r>
            <a:r>
              <a:rPr lang="en-US" sz="1900" i="1" dirty="0">
                <a:latin typeface="Open Sans" panose="020B0606030504020204" pitchFamily="34" charset="0"/>
                <a:ea typeface="Open Sans" panose="020B0606030504020204" pitchFamily="34" charset="0"/>
                <a:cs typeface="Open Sans" panose="020B0606030504020204" pitchFamily="34" charset="0"/>
              </a:rPr>
              <a:t>e.g.</a:t>
            </a:r>
            <a:r>
              <a:rPr lang="en-US" sz="1900" dirty="0">
                <a:latin typeface="Open Sans" panose="020B0606030504020204" pitchFamily="34" charset="0"/>
                <a:ea typeface="Open Sans" panose="020B0606030504020204" pitchFamily="34" charset="0"/>
                <a:cs typeface="Open Sans" panose="020B0606030504020204" pitchFamily="34" charset="0"/>
              </a:rPr>
              <a:t>, using an agent for negotiations)?</a:t>
            </a:r>
          </a:p>
          <a:p>
            <a:pPr>
              <a:lnSpc>
                <a:spcPct val="110000"/>
              </a:lnSpc>
              <a:spcBef>
                <a:spcPts val="1200"/>
              </a:spcBef>
            </a:pPr>
            <a:r>
              <a:rPr lang="en-US" sz="2200" dirty="0"/>
              <a:t>Set a “bottom line” – when does the health center say no?</a:t>
            </a:r>
          </a:p>
          <a:p>
            <a:pPr lvl="1">
              <a:lnSpc>
                <a:spcPct val="110000"/>
              </a:lnSpc>
              <a:spcBef>
                <a:spcPts val="1200"/>
              </a:spcBef>
            </a:pPr>
            <a:r>
              <a:rPr lang="en-US" sz="1800" dirty="0"/>
              <a:t>It may be best to walk away if the health center does not trust the </a:t>
            </a:r>
            <a:r>
              <a:rPr lang="en-US" sz="1800" dirty="0" err="1"/>
              <a:t>payor</a:t>
            </a:r>
            <a:r>
              <a:rPr lang="en-US" sz="1800" dirty="0"/>
              <a:t> or if the two are not a good “fit” </a:t>
            </a:r>
          </a:p>
          <a:p>
            <a:pPr lvl="1">
              <a:lnSpc>
                <a:spcPct val="110000"/>
              </a:lnSpc>
              <a:spcBef>
                <a:spcPts val="1200"/>
              </a:spcBef>
            </a:pPr>
            <a:r>
              <a:rPr lang="en-US" sz="1900" dirty="0">
                <a:latin typeface="Open Sans" panose="020B0606030504020204" pitchFamily="34" charset="0"/>
                <a:ea typeface="Open Sans" panose="020B0606030504020204" pitchFamily="34" charset="0"/>
                <a:cs typeface="Open Sans" panose="020B0606030504020204" pitchFamily="34" charset="0"/>
              </a:rPr>
              <a:t>The health center </a:t>
            </a:r>
            <a:r>
              <a:rPr lang="en-US" sz="1900" b="1" u="sng" dirty="0">
                <a:latin typeface="Open Sans" panose="020B0606030504020204" pitchFamily="34" charset="0"/>
                <a:ea typeface="Open Sans" panose="020B0606030504020204" pitchFamily="34" charset="0"/>
                <a:cs typeface="Open Sans" panose="020B0606030504020204" pitchFamily="34" charset="0"/>
              </a:rPr>
              <a:t>must</a:t>
            </a:r>
            <a:r>
              <a:rPr lang="en-US" sz="1900" dirty="0">
                <a:latin typeface="Open Sans" panose="020B0606030504020204" pitchFamily="34" charset="0"/>
                <a:ea typeface="Open Sans" panose="020B0606030504020204" pitchFamily="34" charset="0"/>
                <a:cs typeface="Open Sans" panose="020B0606030504020204" pitchFamily="34" charset="0"/>
              </a:rPr>
              <a:t> walk away from any contracts that do not pass legal muster (</a:t>
            </a:r>
            <a:r>
              <a:rPr lang="en-US" sz="1900" i="1" dirty="0">
                <a:latin typeface="Open Sans" panose="020B0606030504020204" pitchFamily="34" charset="0"/>
                <a:ea typeface="Open Sans" panose="020B0606030504020204" pitchFamily="34" charset="0"/>
                <a:cs typeface="Open Sans" panose="020B0606030504020204" pitchFamily="34" charset="0"/>
              </a:rPr>
              <a:t>e.g.</a:t>
            </a:r>
            <a:r>
              <a:rPr lang="en-US" sz="1900" dirty="0">
                <a:latin typeface="Open Sans" panose="020B0606030504020204" pitchFamily="34" charset="0"/>
                <a:ea typeface="Open Sans" panose="020B0606030504020204" pitchFamily="34" charset="0"/>
                <a:cs typeface="Open Sans" panose="020B0606030504020204" pitchFamily="34" charset="0"/>
              </a:rPr>
              <a:t>, the contract includes provisions that are inconsistent with or contrary to specific legal requirements)</a:t>
            </a:r>
          </a:p>
          <a:p>
            <a:pPr marL="1200150" lvl="1" indent="-457200">
              <a:lnSpc>
                <a:spcPct val="110000"/>
              </a:lnSpc>
              <a:spcBef>
                <a:spcPts val="1200"/>
              </a:spcBef>
              <a:buFont typeface="Arial" panose="020B0604020202020204" pitchFamily="34" charset="0"/>
              <a:buChar char="•"/>
            </a:pPr>
            <a:endParaRPr lang="en-US" dirty="0"/>
          </a:p>
          <a:p>
            <a:pPr>
              <a:spcBef>
                <a:spcPts val="1200"/>
              </a:spcBef>
              <a:buFont typeface="Arial" charset="0"/>
              <a:buChar char="–"/>
              <a:defRPr/>
            </a:pPr>
            <a:endParaRPr lang="en-US" sz="2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09843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CEC9641C-C026-4025-B7B1-9D963A8409B1}" type="slidenum">
              <a:rPr lang="en-US" smtClean="0"/>
              <a:pPr>
                <a:defRPr/>
              </a:pPr>
              <a:t>33</a:t>
            </a:fld>
            <a:endParaRPr lang="en-US" dirty="0"/>
          </a:p>
        </p:txBody>
      </p:sp>
      <p:sp>
        <p:nvSpPr>
          <p:cNvPr id="39938" name="Title 2"/>
          <p:cNvSpPr>
            <a:spLocks noGrp="1"/>
          </p:cNvSpPr>
          <p:nvPr>
            <p:ph type="title"/>
          </p:nvPr>
        </p:nvSpPr>
        <p:spPr/>
        <p:txBody>
          <a:bodyPr/>
          <a:lstStyle/>
          <a:p>
            <a:pPr eaLnBrk="1" hangingPunct="1">
              <a:defRPr/>
            </a:pPr>
            <a:r>
              <a:rPr lang="en-US" altLang="en-US" dirty="0"/>
              <a:t>Final Thoughts on Negotiations</a:t>
            </a:r>
          </a:p>
        </p:txBody>
      </p:sp>
      <p:sp>
        <p:nvSpPr>
          <p:cNvPr id="4" name="Content Placeholder 3"/>
          <p:cNvSpPr>
            <a:spLocks noGrp="1"/>
          </p:cNvSpPr>
          <p:nvPr>
            <p:ph type="body" sz="quarter" idx="13"/>
          </p:nvPr>
        </p:nvSpPr>
        <p:spPr>
          <a:xfrm>
            <a:off x="457199" y="1247776"/>
            <a:ext cx="8582026" cy="4972050"/>
          </a:xfrm>
        </p:spPr>
        <p:txBody>
          <a:bodyPr>
            <a:normAutofit fontScale="62500" lnSpcReduction="20000"/>
          </a:bodyPr>
          <a:lstStyle/>
          <a:p>
            <a:pPr>
              <a:lnSpc>
                <a:spcPct val="120000"/>
              </a:lnSpc>
              <a:spcBef>
                <a:spcPts val="600"/>
              </a:spcBef>
              <a:spcAft>
                <a:spcPts val="0"/>
              </a:spcAft>
              <a:defRPr/>
            </a:pPr>
            <a:r>
              <a:rPr lang="en-US" sz="3500" dirty="0">
                <a:latin typeface="Open Sans" panose="020B0606030504020204" pitchFamily="34" charset="0"/>
                <a:ea typeface="Open Sans" panose="020B0606030504020204" pitchFamily="34" charset="0"/>
                <a:cs typeface="Open Sans" panose="020B0606030504020204" pitchFamily="34" charset="0"/>
              </a:rPr>
              <a:t>Managed care requires the health center to evaluate its position in the marketplace</a:t>
            </a:r>
          </a:p>
          <a:p>
            <a:pPr>
              <a:lnSpc>
                <a:spcPct val="120000"/>
              </a:lnSpc>
              <a:spcBef>
                <a:spcPts val="600"/>
              </a:spcBef>
              <a:spcAft>
                <a:spcPts val="0"/>
              </a:spcAft>
              <a:defRPr/>
            </a:pPr>
            <a:r>
              <a:rPr lang="en-US" sz="3500" dirty="0">
                <a:latin typeface="Open Sans" panose="020B0606030504020204" pitchFamily="34" charset="0"/>
                <a:ea typeface="Open Sans" panose="020B0606030504020204" pitchFamily="34" charset="0"/>
                <a:cs typeface="Open Sans" panose="020B0606030504020204" pitchFamily="34" charset="0"/>
              </a:rPr>
              <a:t>Assess the health center’s strengths and weaknesses in the context of managed care:</a:t>
            </a:r>
          </a:p>
          <a:p>
            <a:pPr lvl="1">
              <a:lnSpc>
                <a:spcPct val="120000"/>
              </a:lnSpc>
              <a:spcBef>
                <a:spcPts val="600"/>
              </a:spcBef>
              <a:spcAft>
                <a:spcPts val="0"/>
              </a:spcAft>
              <a:defRPr/>
            </a:pPr>
            <a:r>
              <a:rPr lang="en-US" sz="3300" dirty="0">
                <a:latin typeface="Open Sans" panose="020B0606030504020204" pitchFamily="34" charset="0"/>
                <a:ea typeface="Open Sans" panose="020B0606030504020204" pitchFamily="34" charset="0"/>
                <a:cs typeface="Open Sans" panose="020B0606030504020204" pitchFamily="34" charset="0"/>
              </a:rPr>
              <a:t>Does the health center have regulatory or market-based leverage?</a:t>
            </a:r>
          </a:p>
          <a:p>
            <a:pPr lvl="1">
              <a:lnSpc>
                <a:spcPct val="120000"/>
              </a:lnSpc>
              <a:spcBef>
                <a:spcPts val="600"/>
              </a:spcBef>
              <a:spcAft>
                <a:spcPts val="0"/>
              </a:spcAft>
              <a:defRPr/>
            </a:pPr>
            <a:r>
              <a:rPr lang="en-US" sz="3300" dirty="0">
                <a:latin typeface="Open Sans" panose="020B0606030504020204" pitchFamily="34" charset="0"/>
                <a:ea typeface="Open Sans" panose="020B0606030504020204" pitchFamily="34" charset="0"/>
                <a:cs typeface="Open Sans" panose="020B0606030504020204" pitchFamily="34" charset="0"/>
              </a:rPr>
              <a:t>Can the health center compete against other organizations on the basis of value?</a:t>
            </a:r>
          </a:p>
          <a:p>
            <a:pPr>
              <a:lnSpc>
                <a:spcPct val="120000"/>
              </a:lnSpc>
              <a:spcBef>
                <a:spcPts val="600"/>
              </a:spcBef>
              <a:spcAft>
                <a:spcPts val="0"/>
              </a:spcAft>
              <a:defRPr/>
            </a:pPr>
            <a:r>
              <a:rPr lang="en-US" sz="3500" dirty="0">
                <a:latin typeface="Open Sans" panose="020B0606030504020204" pitchFamily="34" charset="0"/>
                <a:ea typeface="Open Sans" panose="020B0606030504020204" pitchFamily="34" charset="0"/>
                <a:cs typeface="Open Sans" panose="020B0606030504020204" pitchFamily="34" charset="0"/>
              </a:rPr>
              <a:t>Adopt organizational strategies that will lead to increased</a:t>
            </a:r>
            <a:r>
              <a:rPr lang="en-US" sz="3500" b="1" dirty="0">
                <a:latin typeface="Open Sans" panose="020B0606030504020204" pitchFamily="34" charset="0"/>
                <a:ea typeface="Open Sans" panose="020B0606030504020204" pitchFamily="34" charset="0"/>
                <a:cs typeface="Open Sans" panose="020B0606030504020204" pitchFamily="34" charset="0"/>
              </a:rPr>
              <a:t> </a:t>
            </a:r>
            <a:r>
              <a:rPr lang="en-US" sz="3500" dirty="0">
                <a:latin typeface="Open Sans" panose="020B0606030504020204" pitchFamily="34" charset="0"/>
                <a:ea typeface="Open Sans" panose="020B0606030504020204" pitchFamily="34" charset="0"/>
                <a:cs typeface="Open Sans" panose="020B0606030504020204" pitchFamily="34" charset="0"/>
              </a:rPr>
              <a:t>leverage</a:t>
            </a:r>
            <a:r>
              <a:rPr lang="en-US" sz="3500" b="1" dirty="0">
                <a:latin typeface="Open Sans" panose="020B0606030504020204" pitchFamily="34" charset="0"/>
                <a:ea typeface="Open Sans" panose="020B0606030504020204" pitchFamily="34" charset="0"/>
                <a:cs typeface="Open Sans" panose="020B0606030504020204" pitchFamily="34" charset="0"/>
              </a:rPr>
              <a:t> </a:t>
            </a:r>
            <a:r>
              <a:rPr lang="en-US" sz="3500" dirty="0">
                <a:latin typeface="Open Sans" panose="020B0606030504020204" pitchFamily="34" charset="0"/>
                <a:ea typeface="Open Sans" panose="020B0606030504020204" pitchFamily="34" charset="0"/>
                <a:cs typeface="Open Sans" panose="020B0606030504020204" pitchFamily="34" charset="0"/>
              </a:rPr>
              <a:t>and the ability to compete</a:t>
            </a:r>
            <a:r>
              <a:rPr lang="en-US" sz="3500" b="1" dirty="0">
                <a:latin typeface="Open Sans" panose="020B0606030504020204" pitchFamily="34" charset="0"/>
                <a:ea typeface="Open Sans" panose="020B0606030504020204" pitchFamily="34" charset="0"/>
                <a:cs typeface="Open Sans" panose="020B0606030504020204" pitchFamily="34" charset="0"/>
              </a:rPr>
              <a:t> </a:t>
            </a:r>
            <a:r>
              <a:rPr lang="en-US" sz="3500" dirty="0">
                <a:latin typeface="Open Sans" panose="020B0606030504020204" pitchFamily="34" charset="0"/>
                <a:ea typeface="Open Sans" panose="020B0606030504020204" pitchFamily="34" charset="0"/>
                <a:cs typeface="Open Sans" panose="020B0606030504020204" pitchFamily="34" charset="0"/>
              </a:rPr>
              <a:t>on</a:t>
            </a:r>
            <a:r>
              <a:rPr lang="en-US" sz="3500" b="1" dirty="0">
                <a:latin typeface="Open Sans" panose="020B0606030504020204" pitchFamily="34" charset="0"/>
                <a:ea typeface="Open Sans" panose="020B0606030504020204" pitchFamily="34" charset="0"/>
                <a:cs typeface="Open Sans" panose="020B0606030504020204" pitchFamily="34" charset="0"/>
              </a:rPr>
              <a:t> </a:t>
            </a:r>
            <a:r>
              <a:rPr lang="en-US" sz="3500" dirty="0">
                <a:latin typeface="Open Sans" panose="020B0606030504020204" pitchFamily="34" charset="0"/>
                <a:ea typeface="Open Sans" panose="020B0606030504020204" pitchFamily="34" charset="0"/>
                <a:cs typeface="Open Sans" panose="020B0606030504020204" pitchFamily="34" charset="0"/>
              </a:rPr>
              <a:t>value</a:t>
            </a:r>
            <a:r>
              <a:rPr lang="en-US" sz="3500" b="1" dirty="0">
                <a:latin typeface="Open Sans" panose="020B0606030504020204" pitchFamily="34" charset="0"/>
                <a:ea typeface="Open Sans" panose="020B0606030504020204" pitchFamily="34" charset="0"/>
                <a:cs typeface="Open Sans" panose="020B0606030504020204" pitchFamily="34" charset="0"/>
              </a:rPr>
              <a:t> </a:t>
            </a:r>
            <a:r>
              <a:rPr lang="en-US" sz="3500" dirty="0">
                <a:latin typeface="Open Sans" panose="020B0606030504020204" pitchFamily="34" charset="0"/>
                <a:ea typeface="Open Sans" panose="020B0606030504020204" pitchFamily="34" charset="0"/>
                <a:cs typeface="Open Sans" panose="020B0606030504020204" pitchFamily="34" charset="0"/>
              </a:rPr>
              <a:t>in the managed care marketplace</a:t>
            </a:r>
          </a:p>
          <a:p>
            <a:pPr lvl="1">
              <a:lnSpc>
                <a:spcPct val="120000"/>
              </a:lnSpc>
              <a:spcBef>
                <a:spcPts val="600"/>
              </a:spcBef>
              <a:spcAft>
                <a:spcPts val="0"/>
              </a:spcAft>
              <a:defRPr/>
            </a:pPr>
            <a:r>
              <a:rPr lang="en-US" sz="3300" dirty="0">
                <a:latin typeface="Open Sans" panose="020B0606030504020204" pitchFamily="34" charset="0"/>
                <a:ea typeface="Open Sans" panose="020B0606030504020204" pitchFamily="34" charset="0"/>
                <a:cs typeface="Open Sans" panose="020B0606030504020204" pitchFamily="34" charset="0"/>
              </a:rPr>
              <a:t>Consider pursuing collaborations with other providers, including the formation of integrated</a:t>
            </a:r>
            <a:r>
              <a:rPr lang="en-US" sz="3300" b="1" dirty="0">
                <a:latin typeface="Open Sans" panose="020B0606030504020204" pitchFamily="34" charset="0"/>
                <a:ea typeface="Open Sans" panose="020B0606030504020204" pitchFamily="34" charset="0"/>
                <a:cs typeface="Open Sans" panose="020B0606030504020204" pitchFamily="34" charset="0"/>
              </a:rPr>
              <a:t> </a:t>
            </a:r>
            <a:r>
              <a:rPr lang="en-US" sz="3300" dirty="0">
                <a:latin typeface="Open Sans" panose="020B0606030504020204" pitchFamily="34" charset="0"/>
                <a:ea typeface="Open Sans" panose="020B0606030504020204" pitchFamily="34" charset="0"/>
                <a:cs typeface="Open Sans" panose="020B0606030504020204" pitchFamily="34" charset="0"/>
              </a:rPr>
              <a:t>networks</a:t>
            </a:r>
            <a:r>
              <a:rPr lang="en-US" sz="3300" b="1" dirty="0">
                <a:latin typeface="Open Sans" panose="020B0606030504020204" pitchFamily="34" charset="0"/>
                <a:ea typeface="Open Sans" panose="020B0606030504020204" pitchFamily="34" charset="0"/>
                <a:cs typeface="Open Sans" panose="020B0606030504020204" pitchFamily="34" charset="0"/>
              </a:rPr>
              <a:t> </a:t>
            </a:r>
            <a:r>
              <a:rPr lang="en-US" sz="3300" dirty="0">
                <a:latin typeface="Open Sans" panose="020B0606030504020204" pitchFamily="34" charset="0"/>
                <a:ea typeface="Open Sans" panose="020B0606030504020204" pitchFamily="34" charset="0"/>
                <a:cs typeface="Open Sans" panose="020B0606030504020204" pitchFamily="34" charset="0"/>
              </a:rPr>
              <a:t>for shared services and managed care contracting</a:t>
            </a:r>
          </a:p>
          <a:p>
            <a:pPr marL="457200" indent="-457200" eaLnBrk="1" hangingPunct="1">
              <a:lnSpc>
                <a:spcPct val="120000"/>
              </a:lnSpc>
              <a:spcBef>
                <a:spcPts val="600"/>
              </a:spcBef>
              <a:spcAft>
                <a:spcPts val="0"/>
              </a:spcAft>
              <a:buFont typeface="Arial" panose="020B0604020202020204" pitchFamily="34" charset="0"/>
              <a:buChar char="•"/>
              <a:defRPr/>
            </a:pPr>
            <a:r>
              <a:rPr lang="en-US" sz="3500" dirty="0">
                <a:latin typeface="Open Sans" panose="020B0606030504020204" pitchFamily="34" charset="0"/>
                <a:ea typeface="Open Sans" panose="020B0606030504020204" pitchFamily="34" charset="0"/>
                <a:cs typeface="Open Sans" panose="020B0606030504020204" pitchFamily="34" charset="0"/>
              </a:rPr>
              <a:t>Initiate conversations with MCOs about payment</a:t>
            </a:r>
            <a:r>
              <a:rPr lang="en-US" sz="3500" b="1" dirty="0">
                <a:latin typeface="Open Sans" panose="020B0606030504020204" pitchFamily="34" charset="0"/>
                <a:ea typeface="Open Sans" panose="020B0606030504020204" pitchFamily="34" charset="0"/>
                <a:cs typeface="Open Sans" panose="020B0606030504020204" pitchFamily="34" charset="0"/>
              </a:rPr>
              <a:t> </a:t>
            </a:r>
            <a:r>
              <a:rPr lang="en-US" sz="3500" dirty="0">
                <a:latin typeface="Open Sans" panose="020B0606030504020204" pitchFamily="34" charset="0"/>
                <a:ea typeface="Open Sans" panose="020B0606030504020204" pitchFamily="34" charset="0"/>
                <a:cs typeface="Open Sans" panose="020B0606030504020204" pitchFamily="34" charset="0"/>
              </a:rPr>
              <a:t>methodologies</a:t>
            </a:r>
            <a:r>
              <a:rPr lang="en-US" sz="3500" b="1" dirty="0">
                <a:latin typeface="Open Sans" panose="020B0606030504020204" pitchFamily="34" charset="0"/>
                <a:ea typeface="Open Sans" panose="020B0606030504020204" pitchFamily="34" charset="0"/>
                <a:cs typeface="Open Sans" panose="020B0606030504020204" pitchFamily="34" charset="0"/>
              </a:rPr>
              <a:t> </a:t>
            </a:r>
            <a:r>
              <a:rPr lang="en-US" sz="3500" dirty="0">
                <a:latin typeface="Open Sans" panose="020B0606030504020204" pitchFamily="34" charset="0"/>
                <a:ea typeface="Open Sans" panose="020B0606030504020204" pitchFamily="34" charset="0"/>
                <a:cs typeface="Open Sans" panose="020B0606030504020204" pitchFamily="34" charset="0"/>
              </a:rPr>
              <a:t>that support the delivery of high quality services and lower overall costs</a:t>
            </a:r>
          </a:p>
        </p:txBody>
      </p:sp>
    </p:spTree>
    <p:extLst>
      <p:ext uri="{BB962C8B-B14F-4D97-AF65-F5344CB8AC3E}">
        <p14:creationId xmlns:p14="http://schemas.microsoft.com/office/powerpoint/2010/main" val="2282734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34</a:t>
            </a:fld>
            <a:endParaRPr lang="en-US"/>
          </a:p>
        </p:txBody>
      </p:sp>
      <p:sp>
        <p:nvSpPr>
          <p:cNvPr id="5" name="Text Placeholder 4"/>
          <p:cNvSpPr>
            <a:spLocks noGrp="1"/>
          </p:cNvSpPr>
          <p:nvPr>
            <p:ph type="body" sz="quarter" idx="13"/>
          </p:nvPr>
        </p:nvSpPr>
        <p:spPr>
          <a:xfrm>
            <a:off x="604838" y="1339850"/>
            <a:ext cx="8081962" cy="1860550"/>
          </a:xfrm>
        </p:spPr>
        <p:txBody>
          <a:bodyPr/>
          <a:lstStyle/>
          <a:p>
            <a:r>
              <a:rPr lang="en-US" dirty="0"/>
              <a:t>IV. Value-Based Payment Approaches</a:t>
            </a:r>
          </a:p>
        </p:txBody>
      </p:sp>
    </p:spTree>
    <p:extLst>
      <p:ext uri="{BB962C8B-B14F-4D97-AF65-F5344CB8AC3E}">
        <p14:creationId xmlns:p14="http://schemas.microsoft.com/office/powerpoint/2010/main" val="3564002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Value-based Payment Methods</a:t>
            </a:r>
          </a:p>
        </p:txBody>
      </p:sp>
      <p:sp>
        <p:nvSpPr>
          <p:cNvPr id="7" name="Content Placeholder 6"/>
          <p:cNvSpPr>
            <a:spLocks noGrp="1"/>
          </p:cNvSpPr>
          <p:nvPr>
            <p:ph type="body" sz="quarter" idx="13"/>
          </p:nvPr>
        </p:nvSpPr>
        <p:spPr>
          <a:xfrm>
            <a:off x="457200" y="1417638"/>
            <a:ext cx="8229600" cy="4497387"/>
          </a:xfrm>
        </p:spPr>
        <p:txBody>
          <a:bodyPr/>
          <a:lstStyle/>
          <a:p>
            <a:pPr marL="457200" indent="-457200">
              <a:buFont typeface="Arial" panose="020B0604020202020204" pitchFamily="34" charset="0"/>
              <a:buChar char="•"/>
            </a:pPr>
            <a:r>
              <a:rPr lang="en-US" dirty="0"/>
              <a:t>Capitation</a:t>
            </a:r>
          </a:p>
          <a:p>
            <a:pPr marL="457200" indent="-457200">
              <a:buFont typeface="Arial" panose="020B0604020202020204" pitchFamily="34" charset="0"/>
              <a:buChar char="•"/>
            </a:pPr>
            <a:r>
              <a:rPr lang="en-US" dirty="0"/>
              <a:t>Care Management Fees</a:t>
            </a:r>
          </a:p>
          <a:p>
            <a:pPr marL="457200" indent="-457200">
              <a:buFont typeface="Arial" panose="020B0604020202020204" pitchFamily="34" charset="0"/>
              <a:buChar char="•"/>
            </a:pPr>
            <a:r>
              <a:rPr lang="en-US" dirty="0"/>
              <a:t>Withholds </a:t>
            </a:r>
          </a:p>
          <a:p>
            <a:pPr marL="457200" indent="-457200">
              <a:buFont typeface="Arial" panose="020B0604020202020204" pitchFamily="34" charset="0"/>
              <a:buChar char="•"/>
            </a:pPr>
            <a:r>
              <a:rPr lang="en-US" dirty="0"/>
              <a:t>Pay for Performance (P4P)</a:t>
            </a:r>
          </a:p>
          <a:p>
            <a:pPr marL="457200" indent="-457200">
              <a:buFont typeface="Arial" panose="020B0604020202020204" pitchFamily="34" charset="0"/>
              <a:buChar char="•"/>
            </a:pPr>
            <a:r>
              <a:rPr lang="en-US" dirty="0"/>
              <a:t>Risk Pools</a:t>
            </a:r>
          </a:p>
          <a:p>
            <a:pPr marL="457200" indent="-457200">
              <a:buFont typeface="Arial" panose="020B0604020202020204" pitchFamily="34" charset="0"/>
              <a:buChar char="•"/>
            </a:pPr>
            <a:r>
              <a:rPr lang="en-US" dirty="0"/>
              <a:t>Shared Savings/</a:t>
            </a:r>
            <a:r>
              <a:rPr lang="en-US" dirty="0" err="1"/>
              <a:t>Gainsharing</a:t>
            </a:r>
            <a:endParaRPr lang="en-US" dirty="0"/>
          </a:p>
          <a:p>
            <a:pPr marL="457200" indent="-457200">
              <a:buFont typeface="Arial" panose="020B0604020202020204" pitchFamily="34" charset="0"/>
              <a:buChar char="•"/>
            </a:pPr>
            <a:r>
              <a:rPr lang="en-US" dirty="0"/>
              <a:t>Accountable Care Organizations</a:t>
            </a:r>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fld id="{D390EEF9-A370-614F-A134-4B9642E26178}" type="slidenum">
              <a:rPr lang="en-US" smtClean="0"/>
              <a:pPr/>
              <a:t>35</a:t>
            </a:fld>
            <a:endParaRPr lang="en-US" dirty="0"/>
          </a:p>
        </p:txBody>
      </p:sp>
    </p:spTree>
    <p:extLst>
      <p:ext uri="{BB962C8B-B14F-4D97-AF65-F5344CB8AC3E}">
        <p14:creationId xmlns:p14="http://schemas.microsoft.com/office/powerpoint/2010/main" val="27798139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390EEF9-A370-614F-A134-4B9642E26178}" type="slidenum">
              <a:rPr lang="en-US" smtClean="0"/>
              <a:pPr/>
              <a:t>36</a:t>
            </a:fld>
            <a:endParaRPr lang="en-US" dirty="0"/>
          </a:p>
        </p:txBody>
      </p:sp>
      <p:sp>
        <p:nvSpPr>
          <p:cNvPr id="84994" name="Rectangle 2"/>
          <p:cNvSpPr>
            <a:spLocks noGrp="1" noChangeArrowheads="1"/>
          </p:cNvSpPr>
          <p:nvPr>
            <p:ph type="title"/>
          </p:nvPr>
        </p:nvSpPr>
        <p:spPr/>
        <p:txBody>
          <a:bodyPr/>
          <a:lstStyle/>
          <a:p>
            <a:r>
              <a:rPr lang="en-US" dirty="0"/>
              <a:t>Concept of “Risk” </a:t>
            </a:r>
          </a:p>
        </p:txBody>
      </p:sp>
      <p:sp>
        <p:nvSpPr>
          <p:cNvPr id="84995" name="Rectangle 3"/>
          <p:cNvSpPr>
            <a:spLocks noGrp="1" noChangeArrowheads="1"/>
          </p:cNvSpPr>
          <p:nvPr>
            <p:ph type="body" sz="quarter" idx="13"/>
          </p:nvPr>
        </p:nvSpPr>
        <p:spPr>
          <a:xfrm>
            <a:off x="457200" y="1133475"/>
            <a:ext cx="8229600" cy="3933825"/>
          </a:xfrm>
        </p:spPr>
        <p:txBody>
          <a:bodyPr>
            <a:normAutofit fontScale="70000" lnSpcReduction="20000"/>
          </a:bodyPr>
          <a:lstStyle/>
          <a:p>
            <a:pPr>
              <a:lnSpc>
                <a:spcPct val="120000"/>
              </a:lnSpc>
            </a:pPr>
            <a:r>
              <a:rPr lang="en-US" dirty="0"/>
              <a:t>Risk versus non-risk contracts</a:t>
            </a:r>
          </a:p>
          <a:p>
            <a:pPr>
              <a:lnSpc>
                <a:spcPct val="120000"/>
              </a:lnSpc>
            </a:pPr>
            <a:r>
              <a:rPr lang="en-US" dirty="0"/>
              <a:t>Common feature of “risk” contracts is that provider is not guaranteed that payment for services under the contract will fully cover the provider’s costs</a:t>
            </a:r>
          </a:p>
          <a:p>
            <a:pPr>
              <a:lnSpc>
                <a:spcPct val="120000"/>
              </a:lnSpc>
            </a:pPr>
            <a:r>
              <a:rPr lang="en-US" dirty="0"/>
              <a:t>Spectrum of risk:</a:t>
            </a:r>
          </a:p>
          <a:p>
            <a:pPr lvl="1">
              <a:lnSpc>
                <a:spcPct val="120000"/>
              </a:lnSpc>
            </a:pPr>
            <a:r>
              <a:rPr lang="en-US" dirty="0"/>
              <a:t>No risk: provider is reimbursed on a cost basis (unheard-of in managed care) – remember, “wrap-around” is a State (for Medicaid) or Federal (for Medicare) obligation</a:t>
            </a:r>
          </a:p>
          <a:p>
            <a:pPr lvl="1">
              <a:lnSpc>
                <a:spcPct val="120000"/>
              </a:lnSpc>
            </a:pPr>
            <a:r>
              <a:rPr lang="en-US" dirty="0"/>
              <a:t>Limited risk: payments to the provider are based on a pre-established fee schedule (“fee for service” payment)</a:t>
            </a:r>
          </a:p>
          <a:p>
            <a:pPr lvl="1">
              <a:lnSpc>
                <a:spcPct val="120000"/>
              </a:lnSpc>
            </a:pPr>
            <a:r>
              <a:rPr lang="en-US" dirty="0"/>
              <a:t>Full risk: provider is paid a monthly lump sum per patient (“capitation” payment)</a:t>
            </a:r>
          </a:p>
        </p:txBody>
      </p:sp>
      <p:sp>
        <p:nvSpPr>
          <p:cNvPr id="7" name="Right Arrow 6"/>
          <p:cNvSpPr/>
          <p:nvPr/>
        </p:nvSpPr>
        <p:spPr bwMode="auto">
          <a:xfrm>
            <a:off x="800100" y="5381654"/>
            <a:ext cx="76962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80" charset="0"/>
            </a:endParaRPr>
          </a:p>
        </p:txBody>
      </p:sp>
      <p:sp>
        <p:nvSpPr>
          <p:cNvPr id="8" name="TextBox 7"/>
          <p:cNvSpPr txBox="1"/>
          <p:nvPr/>
        </p:nvSpPr>
        <p:spPr>
          <a:xfrm>
            <a:off x="609600" y="5686454"/>
            <a:ext cx="8229600" cy="400110"/>
          </a:xfrm>
          <a:prstGeom prst="rect">
            <a:avLst/>
          </a:prstGeom>
          <a:noFill/>
        </p:spPr>
        <p:txBody>
          <a:bodyPr wrap="square" rtlCol="0">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No Risk		     				Limited Risk			Full Risk</a:t>
            </a:r>
          </a:p>
        </p:txBody>
      </p:sp>
      <p:sp>
        <p:nvSpPr>
          <p:cNvPr id="9" name="TextBox 8"/>
          <p:cNvSpPr txBox="1"/>
          <p:nvPr/>
        </p:nvSpPr>
        <p:spPr>
          <a:xfrm>
            <a:off x="533400" y="4981544"/>
            <a:ext cx="8077200" cy="400110"/>
          </a:xfrm>
          <a:prstGeom prst="rect">
            <a:avLst/>
          </a:prstGeom>
          <a:noFill/>
        </p:spPr>
        <p:txBody>
          <a:bodyPr wrap="square" rtlCol="0">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Cost Reimbursement	       Fee for Service			Capitation</a:t>
            </a:r>
          </a:p>
        </p:txBody>
      </p:sp>
    </p:spTree>
    <p:extLst>
      <p:ext uri="{BB962C8B-B14F-4D97-AF65-F5344CB8AC3E}">
        <p14:creationId xmlns:p14="http://schemas.microsoft.com/office/powerpoint/2010/main" val="3767984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390EEF9-A370-614F-A134-4B9642E26178}" type="slidenum">
              <a:rPr lang="en-US" smtClean="0"/>
              <a:pPr/>
              <a:t>37</a:t>
            </a:fld>
            <a:endParaRPr lang="en-US" dirty="0"/>
          </a:p>
        </p:txBody>
      </p:sp>
      <p:sp>
        <p:nvSpPr>
          <p:cNvPr id="87043" name="Rectangle 3"/>
          <p:cNvSpPr>
            <a:spLocks noGrp="1" noChangeArrowheads="1"/>
          </p:cNvSpPr>
          <p:nvPr>
            <p:ph type="body" sz="quarter" idx="13"/>
          </p:nvPr>
        </p:nvSpPr>
        <p:spPr>
          <a:xfrm>
            <a:off x="457200" y="1122363"/>
            <a:ext cx="8229600" cy="5002212"/>
          </a:xfrm>
        </p:spPr>
        <p:txBody>
          <a:bodyPr>
            <a:normAutofit fontScale="77500" lnSpcReduction="20000"/>
          </a:bodyPr>
          <a:lstStyle/>
          <a:p>
            <a:pPr>
              <a:lnSpc>
                <a:spcPct val="120000"/>
              </a:lnSpc>
            </a:pPr>
            <a:r>
              <a:rPr lang="en-US" dirty="0"/>
              <a:t>Organization receives prospective flat payment for each enrollee per month (“per member per month,” or </a:t>
            </a:r>
            <a:r>
              <a:rPr lang="en-US" dirty="0" err="1"/>
              <a:t>PMPM</a:t>
            </a:r>
            <a:r>
              <a:rPr lang="en-US" dirty="0"/>
              <a:t>, payment) </a:t>
            </a:r>
          </a:p>
          <a:p>
            <a:pPr lvl="1">
              <a:lnSpc>
                <a:spcPct val="120000"/>
              </a:lnSpc>
            </a:pPr>
            <a:r>
              <a:rPr lang="en-US" u="sng" dirty="0"/>
              <a:t>Global capitation</a:t>
            </a:r>
            <a:r>
              <a:rPr lang="en-US" dirty="0"/>
              <a:t>: Pays for all services covered under the contract (</a:t>
            </a:r>
            <a:r>
              <a:rPr lang="en-US" i="1" dirty="0"/>
              <a:t>e.g.</a:t>
            </a:r>
            <a:r>
              <a:rPr lang="en-US" dirty="0"/>
              <a:t>, hospital, physician, ancillary, pharmacy, etc.)</a:t>
            </a:r>
          </a:p>
          <a:p>
            <a:pPr lvl="1">
              <a:lnSpc>
                <a:spcPct val="120000"/>
              </a:lnSpc>
            </a:pPr>
            <a:r>
              <a:rPr lang="en-US" u="sng" dirty="0"/>
              <a:t>Partial capitation:</a:t>
            </a:r>
            <a:r>
              <a:rPr lang="en-US" dirty="0"/>
              <a:t> Pays for a defined portion of covered services</a:t>
            </a:r>
          </a:p>
          <a:p>
            <a:pPr lvl="1">
              <a:lnSpc>
                <a:spcPct val="120000"/>
              </a:lnSpc>
            </a:pPr>
            <a:r>
              <a:rPr lang="en-US" u="sng" dirty="0"/>
              <a:t>Primary care capitation</a:t>
            </a:r>
            <a:r>
              <a:rPr lang="en-US" dirty="0"/>
              <a:t>: Pays for primary care services covered under the contract (“Comprehensive Primary Care Payment”)</a:t>
            </a:r>
          </a:p>
          <a:p>
            <a:pPr>
              <a:lnSpc>
                <a:spcPct val="120000"/>
              </a:lnSpc>
            </a:pPr>
            <a:r>
              <a:rPr lang="en-US" dirty="0"/>
              <a:t>Payment does not vary according to number or nature of services provided</a:t>
            </a:r>
          </a:p>
          <a:p>
            <a:pPr>
              <a:lnSpc>
                <a:spcPct val="120000"/>
              </a:lnSpc>
            </a:pPr>
            <a:r>
              <a:rPr lang="en-US" dirty="0"/>
              <a:t>Number of enrollees in organization’s panel, rather than the actual utilization of services, dictates payment</a:t>
            </a:r>
          </a:p>
        </p:txBody>
      </p:sp>
      <p:sp>
        <p:nvSpPr>
          <p:cNvPr id="4" name="Title 3"/>
          <p:cNvSpPr>
            <a:spLocks noGrp="1"/>
          </p:cNvSpPr>
          <p:nvPr>
            <p:ph type="title"/>
          </p:nvPr>
        </p:nvSpPr>
        <p:spPr/>
        <p:txBody>
          <a:bodyPr/>
          <a:lstStyle/>
          <a:p>
            <a:r>
              <a:rPr lang="en-US" dirty="0"/>
              <a:t>capitation</a:t>
            </a:r>
          </a:p>
        </p:txBody>
      </p:sp>
    </p:spTree>
    <p:extLst>
      <p:ext uri="{BB962C8B-B14F-4D97-AF65-F5344CB8AC3E}">
        <p14:creationId xmlns:p14="http://schemas.microsoft.com/office/powerpoint/2010/main" val="24289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sz="quarter" idx="13"/>
          </p:nvPr>
        </p:nvSpPr>
        <p:spPr>
          <a:xfrm>
            <a:off x="457200" y="1304925"/>
            <a:ext cx="8496300" cy="4864100"/>
          </a:xfrm>
        </p:spPr>
        <p:txBody>
          <a:bodyPr>
            <a:normAutofit fontScale="85000" lnSpcReduction="20000"/>
          </a:bodyPr>
          <a:lstStyle/>
          <a:p>
            <a:pPr>
              <a:lnSpc>
                <a:spcPct val="120000"/>
              </a:lnSpc>
              <a:spcBef>
                <a:spcPts val="600"/>
              </a:spcBef>
            </a:pPr>
            <a:r>
              <a:rPr lang="en-US" dirty="0"/>
              <a:t>“Primary care medical home” (PCMH) model: each patient has a relationship with a PCP who serves as patient’s first contact</a:t>
            </a:r>
          </a:p>
          <a:p>
            <a:pPr lvl="1">
              <a:lnSpc>
                <a:spcPct val="120000"/>
              </a:lnSpc>
              <a:spcBef>
                <a:spcPts val="600"/>
              </a:spcBef>
            </a:pPr>
            <a:r>
              <a:rPr lang="en-US" dirty="0" err="1"/>
              <a:t>PCMH</a:t>
            </a:r>
            <a:r>
              <a:rPr lang="en-US" dirty="0"/>
              <a:t> structure encourages PCPs to provide care management and other enabling services</a:t>
            </a:r>
          </a:p>
          <a:p>
            <a:pPr>
              <a:lnSpc>
                <a:spcPct val="120000"/>
              </a:lnSpc>
              <a:spcBef>
                <a:spcPts val="600"/>
              </a:spcBef>
            </a:pPr>
            <a:r>
              <a:rPr lang="en-US" dirty="0"/>
              <a:t>Recent years have also seen rise in “disease management” programs in which PCP is required to implement plan of care addressing chronic condition</a:t>
            </a:r>
          </a:p>
          <a:p>
            <a:pPr>
              <a:lnSpc>
                <a:spcPct val="120000"/>
              </a:lnSpc>
              <a:spcBef>
                <a:spcPts val="600"/>
              </a:spcBef>
            </a:pPr>
            <a:r>
              <a:rPr lang="en-US" dirty="0"/>
              <a:t>A modest per-member-per-month fee often used by </a:t>
            </a:r>
            <a:r>
              <a:rPr lang="en-US" dirty="0" err="1"/>
              <a:t>payors</a:t>
            </a:r>
            <a:r>
              <a:rPr lang="en-US" dirty="0"/>
              <a:t> or </a:t>
            </a:r>
            <a:r>
              <a:rPr lang="en-US" dirty="0" err="1"/>
              <a:t>MCOs</a:t>
            </a:r>
            <a:r>
              <a:rPr lang="en-US" dirty="0"/>
              <a:t> for care management services when the provider is otherwise paid on fee-for-service basis or through a capitated arrangement </a:t>
            </a:r>
          </a:p>
        </p:txBody>
      </p:sp>
      <p:sp>
        <p:nvSpPr>
          <p:cNvPr id="3" name="Slide Number Placeholder 2"/>
          <p:cNvSpPr>
            <a:spLocks noGrp="1"/>
          </p:cNvSpPr>
          <p:nvPr>
            <p:ph type="sldNum" sz="quarter" idx="11"/>
          </p:nvPr>
        </p:nvSpPr>
        <p:spPr/>
        <p:txBody>
          <a:bodyPr/>
          <a:lstStyle/>
          <a:p>
            <a:fld id="{D390EEF9-A370-614F-A134-4B9642E26178}" type="slidenum">
              <a:rPr lang="en-US" smtClean="0"/>
              <a:pPr/>
              <a:t>38</a:t>
            </a:fld>
            <a:endParaRPr lang="en-US"/>
          </a:p>
        </p:txBody>
      </p:sp>
      <p:sp>
        <p:nvSpPr>
          <p:cNvPr id="9" name="Rectangle 2"/>
          <p:cNvSpPr>
            <a:spLocks noGrp="1" noChangeArrowheads="1"/>
          </p:cNvSpPr>
          <p:nvPr>
            <p:ph type="title"/>
          </p:nvPr>
        </p:nvSpPr>
        <p:spPr>
          <a:xfrm>
            <a:off x="457200" y="274638"/>
            <a:ext cx="8229600" cy="1143000"/>
          </a:xfrm>
        </p:spPr>
        <p:txBody>
          <a:bodyPr/>
          <a:lstStyle/>
          <a:p>
            <a:r>
              <a:rPr lang="en-US" dirty="0"/>
              <a:t>Care management fees</a:t>
            </a:r>
          </a:p>
        </p:txBody>
      </p:sp>
    </p:spTree>
    <p:extLst>
      <p:ext uri="{BB962C8B-B14F-4D97-AF65-F5344CB8AC3E}">
        <p14:creationId xmlns:p14="http://schemas.microsoft.com/office/powerpoint/2010/main" val="29491830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prstGeom prst="rect">
            <a:avLst/>
          </a:prstGeom>
        </p:spPr>
        <p:txBody>
          <a:bodyPr/>
          <a:lstStyle/>
          <a:p>
            <a:fld id="{E1CF98BC-3A6A-458E-ACF2-18C1F0A77F73}" type="slidenum">
              <a:rPr lang="en-US" smtClean="0"/>
              <a:pPr/>
              <a:t>39</a:t>
            </a:fld>
            <a:endParaRPr lang="en-US" dirty="0"/>
          </a:p>
        </p:txBody>
      </p:sp>
      <p:sp>
        <p:nvSpPr>
          <p:cNvPr id="102403" name="Rectangle 3"/>
          <p:cNvSpPr>
            <a:spLocks noGrp="1" noChangeArrowheads="1"/>
          </p:cNvSpPr>
          <p:nvPr>
            <p:ph type="body" sz="quarter" idx="13"/>
          </p:nvPr>
        </p:nvSpPr>
        <p:spPr>
          <a:xfrm>
            <a:off x="457200" y="1304925"/>
            <a:ext cx="8229600" cy="4724399"/>
          </a:xfrm>
        </p:spPr>
        <p:txBody>
          <a:bodyPr>
            <a:normAutofit/>
          </a:bodyPr>
          <a:lstStyle/>
          <a:p>
            <a:pPr>
              <a:lnSpc>
                <a:spcPct val="110000"/>
              </a:lnSpc>
              <a:spcBef>
                <a:spcPts val="1200"/>
              </a:spcBef>
            </a:pPr>
            <a:r>
              <a:rPr lang="en-US" dirty="0"/>
              <a:t>Amount withheld from the MCO’s fee-for-service or PMPM payments to the health center</a:t>
            </a:r>
          </a:p>
          <a:p>
            <a:pPr>
              <a:lnSpc>
                <a:spcPct val="110000"/>
              </a:lnSpc>
              <a:spcBef>
                <a:spcPts val="1200"/>
              </a:spcBef>
            </a:pPr>
            <a:r>
              <a:rPr lang="en-US" dirty="0"/>
              <a:t>Typically used to motivate a provider to meet utilization control or quality standards</a:t>
            </a:r>
          </a:p>
          <a:p>
            <a:pPr>
              <a:lnSpc>
                <a:spcPct val="110000"/>
              </a:lnSpc>
              <a:spcBef>
                <a:spcPts val="1200"/>
              </a:spcBef>
            </a:pPr>
            <a:r>
              <a:rPr lang="en-US" dirty="0"/>
              <a:t>PMPM or portion of fees withheld throughout year; at year’s end, MCO determines whether  provider met established goals</a:t>
            </a:r>
          </a:p>
        </p:txBody>
      </p:sp>
      <p:sp>
        <p:nvSpPr>
          <p:cNvPr id="3" name="Title 2"/>
          <p:cNvSpPr>
            <a:spLocks noGrp="1"/>
          </p:cNvSpPr>
          <p:nvPr>
            <p:ph type="title"/>
          </p:nvPr>
        </p:nvSpPr>
        <p:spPr/>
        <p:txBody>
          <a:bodyPr/>
          <a:lstStyle/>
          <a:p>
            <a:r>
              <a:rPr lang="en-US" dirty="0"/>
              <a:t>withholds</a:t>
            </a:r>
          </a:p>
        </p:txBody>
      </p:sp>
    </p:spTree>
    <p:extLst>
      <p:ext uri="{BB962C8B-B14F-4D97-AF65-F5344CB8AC3E}">
        <p14:creationId xmlns:p14="http://schemas.microsoft.com/office/powerpoint/2010/main" val="234992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body" sz="quarter" idx="13"/>
          </p:nvPr>
        </p:nvSpPr>
        <p:spPr>
          <a:xfrm>
            <a:off x="457200" y="1295399"/>
            <a:ext cx="8229600" cy="4714875"/>
          </a:xfrm>
        </p:spPr>
        <p:txBody>
          <a:bodyPr>
            <a:normAutofit fontScale="77500" lnSpcReduction="20000"/>
          </a:bodyPr>
          <a:lstStyle/>
          <a:p>
            <a:pPr>
              <a:lnSpc>
                <a:spcPct val="110000"/>
              </a:lnSpc>
              <a:spcBef>
                <a:spcPts val="1200"/>
              </a:spcBef>
            </a:pPr>
            <a:r>
              <a:rPr lang="en-US" dirty="0"/>
              <a:t>It’s essential to conduct a thorough review of any draft contract from the business, operational, clinical, and legal perspectives</a:t>
            </a:r>
          </a:p>
          <a:p>
            <a:pPr>
              <a:lnSpc>
                <a:spcPct val="110000"/>
              </a:lnSpc>
              <a:spcBef>
                <a:spcPts val="1200"/>
              </a:spcBef>
            </a:pPr>
            <a:r>
              <a:rPr lang="en-US" dirty="0"/>
              <a:t>Before the health center signs, use the </a:t>
            </a:r>
            <a:r>
              <a:rPr lang="en-US" b="1" dirty="0" err="1"/>
              <a:t>P.E.N</a:t>
            </a:r>
            <a:r>
              <a:rPr lang="en-US" dirty="0"/>
              <a:t>. (</a:t>
            </a:r>
            <a:r>
              <a:rPr lang="en-US" i="1" dirty="0"/>
              <a:t>i.e.</a:t>
            </a:r>
            <a:r>
              <a:rPr lang="en-US" dirty="0"/>
              <a:t>, the three basic steps):</a:t>
            </a:r>
          </a:p>
          <a:p>
            <a:pPr lvl="1">
              <a:lnSpc>
                <a:spcPct val="110000"/>
              </a:lnSpc>
              <a:spcBef>
                <a:spcPts val="1200"/>
              </a:spcBef>
            </a:pPr>
            <a:r>
              <a:rPr lang="en-US" b="1" dirty="0"/>
              <a:t>P</a:t>
            </a:r>
            <a:r>
              <a:rPr lang="en-US" dirty="0"/>
              <a:t>repare </a:t>
            </a:r>
          </a:p>
          <a:p>
            <a:pPr lvl="1">
              <a:lnSpc>
                <a:spcPct val="110000"/>
              </a:lnSpc>
              <a:spcBef>
                <a:spcPts val="1200"/>
              </a:spcBef>
            </a:pPr>
            <a:r>
              <a:rPr lang="en-US" b="1" dirty="0"/>
              <a:t>E</a:t>
            </a:r>
            <a:r>
              <a:rPr lang="en-US" dirty="0"/>
              <a:t>valuate and analyze the contract</a:t>
            </a:r>
          </a:p>
          <a:p>
            <a:pPr lvl="1">
              <a:lnSpc>
                <a:spcPct val="110000"/>
              </a:lnSpc>
              <a:spcBef>
                <a:spcPts val="1200"/>
              </a:spcBef>
            </a:pPr>
            <a:r>
              <a:rPr lang="en-US" b="1" dirty="0"/>
              <a:t>N</a:t>
            </a:r>
            <a:r>
              <a:rPr lang="en-US" dirty="0"/>
              <a:t>egotiate</a:t>
            </a:r>
          </a:p>
          <a:p>
            <a:pPr>
              <a:lnSpc>
                <a:spcPct val="110000"/>
              </a:lnSpc>
              <a:spcBef>
                <a:spcPts val="1200"/>
              </a:spcBef>
            </a:pPr>
            <a:r>
              <a:rPr lang="en-US" dirty="0"/>
              <a:t>Many </a:t>
            </a:r>
            <a:r>
              <a:rPr lang="en-US" dirty="0" err="1"/>
              <a:t>payors</a:t>
            </a:r>
            <a:r>
              <a:rPr lang="en-US" dirty="0"/>
              <a:t> offer a “standard contract”; the health center should not assume that it must accept the contract wholesale!</a:t>
            </a:r>
          </a:p>
        </p:txBody>
      </p:sp>
      <p:sp>
        <p:nvSpPr>
          <p:cNvPr id="5" name="Slide Number Placeholder 4"/>
          <p:cNvSpPr>
            <a:spLocks noGrp="1"/>
          </p:cNvSpPr>
          <p:nvPr>
            <p:ph type="sldNum" sz="quarter" idx="11"/>
          </p:nvPr>
        </p:nvSpPr>
        <p:spPr/>
        <p:txBody>
          <a:bodyPr/>
          <a:lstStyle/>
          <a:p>
            <a:fld id="{D390EEF9-A370-614F-A134-4B9642E26178}" type="slidenum">
              <a:rPr lang="en-US" smtClean="0"/>
              <a:pPr/>
              <a:t>4</a:t>
            </a:fld>
            <a:endParaRPr lang="en-US"/>
          </a:p>
        </p:txBody>
      </p:sp>
      <p:sp>
        <p:nvSpPr>
          <p:cNvPr id="6" name="Title 1"/>
          <p:cNvSpPr>
            <a:spLocks noGrp="1"/>
          </p:cNvSpPr>
          <p:nvPr>
            <p:ph type="title"/>
          </p:nvPr>
        </p:nvSpPr>
        <p:spPr>
          <a:xfrm>
            <a:off x="0" y="33337"/>
            <a:ext cx="9144000" cy="1143000"/>
          </a:xfrm>
        </p:spPr>
        <p:txBody>
          <a:bodyPr/>
          <a:lstStyle/>
          <a:p>
            <a:r>
              <a:rPr lang="en-US" dirty="0"/>
              <a:t>OVERALL Strategies for </a:t>
            </a:r>
            <a:br>
              <a:rPr lang="en-US" dirty="0"/>
            </a:br>
            <a:r>
              <a:rPr lang="en-US" dirty="0"/>
              <a:t>negotiating favorable contracts</a:t>
            </a:r>
          </a:p>
        </p:txBody>
      </p:sp>
    </p:spTree>
    <p:extLst>
      <p:ext uri="{BB962C8B-B14F-4D97-AF65-F5344CB8AC3E}">
        <p14:creationId xmlns:p14="http://schemas.microsoft.com/office/powerpoint/2010/main" val="35034682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prstGeom prst="rect">
            <a:avLst/>
          </a:prstGeom>
        </p:spPr>
        <p:txBody>
          <a:bodyPr/>
          <a:lstStyle/>
          <a:p>
            <a:fld id="{259836E8-7FB8-4627-9FE5-2A89DD38CF3A}" type="slidenum">
              <a:rPr lang="en-US" smtClean="0"/>
              <a:pPr/>
              <a:t>40</a:t>
            </a:fld>
            <a:endParaRPr lang="en-US" dirty="0"/>
          </a:p>
        </p:txBody>
      </p:sp>
      <p:sp>
        <p:nvSpPr>
          <p:cNvPr id="103427" name="Rectangle 3"/>
          <p:cNvSpPr>
            <a:spLocks noGrp="1" noChangeArrowheads="1"/>
          </p:cNvSpPr>
          <p:nvPr>
            <p:ph type="body" sz="quarter" idx="13"/>
          </p:nvPr>
        </p:nvSpPr>
        <p:spPr>
          <a:xfrm>
            <a:off x="457200" y="1160463"/>
            <a:ext cx="8229600" cy="4916487"/>
          </a:xfrm>
        </p:spPr>
        <p:txBody>
          <a:bodyPr>
            <a:normAutofit fontScale="92500" lnSpcReduction="10000"/>
          </a:bodyPr>
          <a:lstStyle/>
          <a:p>
            <a:pPr>
              <a:lnSpc>
                <a:spcPct val="120000"/>
              </a:lnSpc>
              <a:spcBef>
                <a:spcPts val="1800"/>
              </a:spcBef>
            </a:pPr>
            <a:r>
              <a:rPr lang="en-US" dirty="0"/>
              <a:t>P4P links payment to the quality of care provided by clinicians using both incentives and penalties</a:t>
            </a:r>
          </a:p>
          <a:p>
            <a:pPr lvl="1">
              <a:lnSpc>
                <a:spcPct val="120000"/>
              </a:lnSpc>
              <a:spcBef>
                <a:spcPts val="1800"/>
              </a:spcBef>
            </a:pPr>
            <a:r>
              <a:rPr lang="en-US" dirty="0"/>
              <a:t>P4P benchmarks can be </a:t>
            </a:r>
            <a:r>
              <a:rPr lang="en-US" i="1" dirty="0"/>
              <a:t>outcome-based</a:t>
            </a:r>
            <a:r>
              <a:rPr lang="en-US" dirty="0"/>
              <a:t> (were certain clinical goals achieved or negative outcomes avoided?) or </a:t>
            </a:r>
            <a:r>
              <a:rPr lang="en-US" i="1" dirty="0"/>
              <a:t>process-based</a:t>
            </a:r>
            <a:r>
              <a:rPr lang="en-US" dirty="0"/>
              <a:t> (did the physician comply with protocols?)</a:t>
            </a:r>
          </a:p>
          <a:p>
            <a:pPr lvl="1">
              <a:lnSpc>
                <a:spcPct val="120000"/>
              </a:lnSpc>
              <a:spcBef>
                <a:spcPts val="1800"/>
              </a:spcBef>
            </a:pPr>
            <a:r>
              <a:rPr lang="en-US" dirty="0"/>
              <a:t>Quality measures typically based on nationally-recognized measures such as the Healthcare Effectiveness Data and Information Set (HEDIS) and the Consumer Assessment of Healthcare Providers and Systems (CAHPS)</a:t>
            </a:r>
          </a:p>
          <a:p>
            <a:endParaRPr lang="en-US" dirty="0"/>
          </a:p>
        </p:txBody>
      </p:sp>
      <p:sp>
        <p:nvSpPr>
          <p:cNvPr id="3" name="Title 2"/>
          <p:cNvSpPr>
            <a:spLocks noGrp="1"/>
          </p:cNvSpPr>
          <p:nvPr>
            <p:ph type="title"/>
          </p:nvPr>
        </p:nvSpPr>
        <p:spPr/>
        <p:txBody>
          <a:bodyPr/>
          <a:lstStyle/>
          <a:p>
            <a:r>
              <a:rPr lang="en-US" dirty="0"/>
              <a:t>Pay for performance (“p4p”)</a:t>
            </a:r>
          </a:p>
        </p:txBody>
      </p:sp>
    </p:spTree>
    <p:extLst>
      <p:ext uri="{BB962C8B-B14F-4D97-AF65-F5344CB8AC3E}">
        <p14:creationId xmlns:p14="http://schemas.microsoft.com/office/powerpoint/2010/main" val="4228525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prstGeom prst="rect">
            <a:avLst/>
          </a:prstGeom>
        </p:spPr>
        <p:txBody>
          <a:bodyPr/>
          <a:lstStyle/>
          <a:p>
            <a:fld id="{56357045-F028-4EEC-B8C3-A0F555247249}" type="slidenum">
              <a:rPr lang="en-US" smtClean="0"/>
              <a:pPr/>
              <a:t>41</a:t>
            </a:fld>
            <a:endParaRPr lang="en-US" dirty="0"/>
          </a:p>
        </p:txBody>
      </p:sp>
      <p:sp>
        <p:nvSpPr>
          <p:cNvPr id="104451" name="Rectangle 3"/>
          <p:cNvSpPr>
            <a:spLocks noGrp="1" noChangeArrowheads="1"/>
          </p:cNvSpPr>
          <p:nvPr>
            <p:ph type="body" sz="quarter" idx="13"/>
          </p:nvPr>
        </p:nvSpPr>
        <p:spPr>
          <a:xfrm>
            <a:off x="457200" y="1266825"/>
            <a:ext cx="8229600" cy="4781549"/>
          </a:xfrm>
        </p:spPr>
        <p:txBody>
          <a:bodyPr>
            <a:normAutofit fontScale="70000" lnSpcReduction="20000"/>
          </a:bodyPr>
          <a:lstStyle/>
          <a:p>
            <a:pPr>
              <a:lnSpc>
                <a:spcPct val="120000"/>
              </a:lnSpc>
              <a:spcBef>
                <a:spcPts val="1200"/>
              </a:spcBef>
            </a:pPr>
            <a:r>
              <a:rPr lang="en-US" b="1" dirty="0"/>
              <a:t>Risk pools </a:t>
            </a:r>
            <a:r>
              <a:rPr lang="en-US" dirty="0"/>
              <a:t>may be used in combination with either fee-for-service or capitation payments </a:t>
            </a:r>
          </a:p>
          <a:p>
            <a:pPr>
              <a:lnSpc>
                <a:spcPct val="120000"/>
              </a:lnSpc>
              <a:spcBef>
                <a:spcPts val="1200"/>
              </a:spcBef>
            </a:pPr>
            <a:r>
              <a:rPr lang="en-US" dirty="0"/>
              <a:t>MCO designates sum to cover excess costs for certain services, such as specialty, emergency, and inpatient care</a:t>
            </a:r>
          </a:p>
          <a:p>
            <a:pPr>
              <a:lnSpc>
                <a:spcPct val="120000"/>
              </a:lnSpc>
              <a:spcBef>
                <a:spcPts val="1200"/>
              </a:spcBef>
            </a:pPr>
            <a:r>
              <a:rPr lang="en-US" dirty="0"/>
              <a:t>After claims paid for the services, remaining funds placed in risk pool redistributed to participating providers </a:t>
            </a:r>
          </a:p>
          <a:p>
            <a:pPr>
              <a:lnSpc>
                <a:spcPct val="120000"/>
              </a:lnSpc>
              <a:spcBef>
                <a:spcPts val="1200"/>
              </a:spcBef>
            </a:pPr>
            <a:r>
              <a:rPr lang="en-US" dirty="0"/>
              <a:t>Risk pool provides an incentive to control costs</a:t>
            </a:r>
          </a:p>
          <a:p>
            <a:pPr>
              <a:lnSpc>
                <a:spcPct val="120000"/>
              </a:lnSpc>
              <a:spcBef>
                <a:spcPts val="1200"/>
              </a:spcBef>
            </a:pPr>
            <a:r>
              <a:rPr lang="en-US" dirty="0"/>
              <a:t>Risk may be pooled at several levels: </a:t>
            </a:r>
          </a:p>
          <a:p>
            <a:pPr lvl="1">
              <a:lnSpc>
                <a:spcPct val="120000"/>
              </a:lnSpc>
              <a:spcBef>
                <a:spcPts val="1200"/>
              </a:spcBef>
            </a:pPr>
            <a:r>
              <a:rPr lang="en-US" dirty="0"/>
              <a:t>for individual providers</a:t>
            </a:r>
          </a:p>
          <a:p>
            <a:pPr lvl="1">
              <a:lnSpc>
                <a:spcPct val="120000"/>
              </a:lnSpc>
              <a:spcBef>
                <a:spcPts val="1200"/>
              </a:spcBef>
            </a:pPr>
            <a:r>
              <a:rPr lang="en-US" dirty="0"/>
              <a:t>among all providers in a single category</a:t>
            </a:r>
          </a:p>
          <a:p>
            <a:pPr lvl="1">
              <a:lnSpc>
                <a:spcPct val="120000"/>
              </a:lnSpc>
              <a:spcBef>
                <a:spcPts val="1200"/>
              </a:spcBef>
            </a:pPr>
            <a:r>
              <a:rPr lang="en-US" dirty="0"/>
              <a:t>among all providers in multiple categories</a:t>
            </a:r>
          </a:p>
        </p:txBody>
      </p:sp>
      <p:sp>
        <p:nvSpPr>
          <p:cNvPr id="9" name="Rectangle 2"/>
          <p:cNvSpPr>
            <a:spLocks noGrp="1" noChangeArrowheads="1"/>
          </p:cNvSpPr>
          <p:nvPr>
            <p:ph type="title"/>
          </p:nvPr>
        </p:nvSpPr>
        <p:spPr>
          <a:xfrm>
            <a:off x="457200" y="274638"/>
            <a:ext cx="8229600" cy="1143000"/>
          </a:xfrm>
        </p:spPr>
        <p:txBody>
          <a:bodyPr/>
          <a:lstStyle/>
          <a:p>
            <a:r>
              <a:rPr lang="en-US" dirty="0"/>
              <a:t>Risk pools</a:t>
            </a:r>
          </a:p>
        </p:txBody>
      </p:sp>
    </p:spTree>
    <p:extLst>
      <p:ext uri="{BB962C8B-B14F-4D97-AF65-F5344CB8AC3E}">
        <p14:creationId xmlns:p14="http://schemas.microsoft.com/office/powerpoint/2010/main" val="2178648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dirty="0"/>
              <a:t>Shared Savings Programs</a:t>
            </a:r>
          </a:p>
        </p:txBody>
      </p:sp>
      <p:sp>
        <p:nvSpPr>
          <p:cNvPr id="105475" name="Rectangle 3"/>
          <p:cNvSpPr>
            <a:spLocks noGrp="1" noChangeArrowheads="1"/>
          </p:cNvSpPr>
          <p:nvPr>
            <p:ph type="body" sz="quarter" idx="13"/>
          </p:nvPr>
        </p:nvSpPr>
        <p:spPr>
          <a:xfrm>
            <a:off x="457200" y="1238250"/>
            <a:ext cx="8229600" cy="4730750"/>
          </a:xfrm>
        </p:spPr>
        <p:txBody>
          <a:bodyPr>
            <a:normAutofit fontScale="92500" lnSpcReduction="20000"/>
          </a:bodyPr>
          <a:lstStyle/>
          <a:p>
            <a:pPr>
              <a:lnSpc>
                <a:spcPct val="120000"/>
              </a:lnSpc>
              <a:spcBef>
                <a:spcPts val="1200"/>
              </a:spcBef>
            </a:pPr>
            <a:r>
              <a:rPr lang="en-US" dirty="0"/>
              <a:t>Shared savings programs reward providers for a reduction of non-primary care expenses (</a:t>
            </a:r>
            <a:r>
              <a:rPr lang="en-US" i="1" dirty="0"/>
              <a:t>e.g.</a:t>
            </a:r>
            <a:r>
              <a:rPr lang="en-US" dirty="0"/>
              <a:t>, hospital and specialist services)</a:t>
            </a:r>
          </a:p>
          <a:p>
            <a:pPr lvl="1">
              <a:lnSpc>
                <a:spcPct val="120000"/>
              </a:lnSpc>
              <a:spcBef>
                <a:spcPts val="1200"/>
              </a:spcBef>
            </a:pPr>
            <a:r>
              <a:rPr lang="en-US" dirty="0"/>
              <a:t>MCO establishes baseline annual anticipated expenditures per enrollee; if average cost per patient is lower than the baseline, provider receives incentive payment, typically a percentage of savings</a:t>
            </a:r>
          </a:p>
          <a:p>
            <a:pPr lvl="1">
              <a:lnSpc>
                <a:spcPct val="120000"/>
              </a:lnSpc>
              <a:spcBef>
                <a:spcPts val="1200"/>
              </a:spcBef>
            </a:pPr>
            <a:r>
              <a:rPr lang="en-US" dirty="0"/>
              <a:t>To ensure that the incentive does not negatively impact care, shared savings payment may be contingent on satisfying quality standards</a:t>
            </a:r>
          </a:p>
        </p:txBody>
      </p:sp>
      <p:sp>
        <p:nvSpPr>
          <p:cNvPr id="3" name="Slide Number Placeholder 2"/>
          <p:cNvSpPr>
            <a:spLocks noGrp="1"/>
          </p:cNvSpPr>
          <p:nvPr>
            <p:ph type="sldNum" sz="quarter" idx="11"/>
          </p:nvPr>
        </p:nvSpPr>
        <p:spPr/>
        <p:txBody>
          <a:bodyPr/>
          <a:lstStyle/>
          <a:p>
            <a:fld id="{D390EEF9-A370-614F-A134-4B9642E26178}" type="slidenum">
              <a:rPr lang="en-US" smtClean="0"/>
              <a:pPr/>
              <a:t>42</a:t>
            </a:fld>
            <a:endParaRPr lang="en-US"/>
          </a:p>
        </p:txBody>
      </p:sp>
    </p:spTree>
    <p:extLst>
      <p:ext uri="{BB962C8B-B14F-4D97-AF65-F5344CB8AC3E}">
        <p14:creationId xmlns:p14="http://schemas.microsoft.com/office/powerpoint/2010/main" val="87599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5562600" y="1447800"/>
            <a:ext cx="2705100" cy="12192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chemeClr val="bg1"/>
                </a:solidFill>
                <a:latin typeface="Gotham Book" pitchFamily="50" charset="0"/>
                <a:ea typeface="Arial" charset="0"/>
                <a:cs typeface="Gotham Book" pitchFamily="50" charset="0"/>
              </a:rPr>
              <a:t>Payor</a:t>
            </a:r>
          </a:p>
        </p:txBody>
      </p:sp>
      <p:sp>
        <p:nvSpPr>
          <p:cNvPr id="4" name="Oval 3"/>
          <p:cNvSpPr/>
          <p:nvPr/>
        </p:nvSpPr>
        <p:spPr>
          <a:xfrm>
            <a:off x="4497388" y="4572000"/>
            <a:ext cx="2438400" cy="1279525"/>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rgbClr val="FFFFFF"/>
                </a:solidFill>
                <a:latin typeface="Gotham Book" pitchFamily="50" charset="0"/>
                <a:ea typeface="ＭＳ Ｐゴシック" pitchFamily="34" charset="-128"/>
                <a:cs typeface="Gotham Book" pitchFamily="50" charset="0"/>
              </a:rPr>
              <a:t>Provider</a:t>
            </a:r>
          </a:p>
        </p:txBody>
      </p:sp>
      <p:sp>
        <p:nvSpPr>
          <p:cNvPr id="43012" name="TextBox 5"/>
          <p:cNvSpPr txBox="1">
            <a:spLocks noChangeArrowheads="1"/>
          </p:cNvSpPr>
          <p:nvPr/>
        </p:nvSpPr>
        <p:spPr bwMode="auto">
          <a:xfrm>
            <a:off x="5526088" y="3778250"/>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FFS</a:t>
            </a:r>
          </a:p>
        </p:txBody>
      </p:sp>
      <p:cxnSp>
        <p:nvCxnSpPr>
          <p:cNvPr id="8" name="Straight Arrow Connector 7"/>
          <p:cNvCxnSpPr>
            <a:stCxn id="3" idx="3"/>
          </p:cNvCxnSpPr>
          <p:nvPr/>
        </p:nvCxnSpPr>
        <p:spPr>
          <a:xfrm rot="5400000">
            <a:off x="4402197" y="3167844"/>
            <a:ext cx="2235948" cy="877165"/>
          </a:xfrm>
          <a:prstGeom prst="straightConnector1">
            <a:avLst/>
          </a:prstGeom>
          <a:ln w="412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172200" y="3200400"/>
            <a:ext cx="2590800" cy="87153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solidFill>
                  <a:schemeClr val="bg1"/>
                </a:solidFill>
                <a:latin typeface="Gotham Book" pitchFamily="50" charset="0"/>
                <a:cs typeface="Gotham Book" pitchFamily="50" charset="0"/>
              </a:rPr>
              <a:t>Savings</a:t>
            </a:r>
          </a:p>
        </p:txBody>
      </p:sp>
      <p:cxnSp>
        <p:nvCxnSpPr>
          <p:cNvPr id="43015" name="Straight Arrow Connector 30"/>
          <p:cNvCxnSpPr>
            <a:cxnSpLocks noChangeShapeType="1"/>
          </p:cNvCxnSpPr>
          <p:nvPr/>
        </p:nvCxnSpPr>
        <p:spPr bwMode="auto">
          <a:xfrm rot="5400000" flipH="1" flipV="1">
            <a:off x="7010400" y="2895600"/>
            <a:ext cx="609600" cy="1588"/>
          </a:xfrm>
          <a:prstGeom prst="straightConnector1">
            <a:avLst/>
          </a:prstGeom>
          <a:noFill/>
          <a:ln w="41275">
            <a:solidFill>
              <a:srgbClr val="E46C0A"/>
            </a:solidFill>
            <a:round/>
            <a:headEnd/>
            <a:tailEnd type="arrow" w="med" len="med"/>
          </a:ln>
          <a:extLst>
            <a:ext uri="{909E8E84-426E-40DD-AFC4-6F175D3DCCD1}">
              <a14:hiddenFill xmlns:a14="http://schemas.microsoft.com/office/drawing/2010/main">
                <a:noFill/>
              </a14:hiddenFill>
            </a:ext>
          </a:extLst>
        </p:spPr>
      </p:cxnSp>
      <p:sp>
        <p:nvSpPr>
          <p:cNvPr id="43016" name="TextBox 54"/>
          <p:cNvSpPr txBox="1">
            <a:spLocks noChangeArrowheads="1"/>
          </p:cNvSpPr>
          <p:nvPr/>
        </p:nvSpPr>
        <p:spPr bwMode="auto">
          <a:xfrm>
            <a:off x="6629400" y="4114800"/>
            <a:ext cx="1965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dirty="0">
                <a:solidFill>
                  <a:srgbClr val="FF6600"/>
                </a:solidFill>
                <a:latin typeface="Gotham Book" pitchFamily="50" charset="0"/>
                <a:ea typeface="ＭＳ Ｐゴシック" pitchFamily="34" charset="-128"/>
                <a:cs typeface="Gotham Book" pitchFamily="50" charset="0"/>
              </a:rPr>
              <a:t>Benchmark</a:t>
            </a:r>
          </a:p>
        </p:txBody>
      </p:sp>
      <p:cxnSp>
        <p:nvCxnSpPr>
          <p:cNvPr id="43017" name="Straight Arrow Connector 20"/>
          <p:cNvCxnSpPr>
            <a:cxnSpLocks noChangeShapeType="1"/>
            <a:stCxn id="26" idx="3"/>
          </p:cNvCxnSpPr>
          <p:nvPr/>
        </p:nvCxnSpPr>
        <p:spPr bwMode="auto">
          <a:xfrm rot="5400000">
            <a:off x="6035359" y="4208144"/>
            <a:ext cx="780097" cy="252414"/>
          </a:xfrm>
          <a:prstGeom prst="straightConnector1">
            <a:avLst/>
          </a:prstGeom>
          <a:noFill/>
          <a:ln w="41275">
            <a:solidFill>
              <a:srgbClr val="E46C0A"/>
            </a:solidFill>
            <a:round/>
            <a:headEnd/>
            <a:tailEnd type="arrow" w="med" len="me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a:bodyPr>
          <a:lstStyle/>
          <a:p>
            <a:r>
              <a:rPr lang="en-US" dirty="0"/>
              <a:t>Gain sharing Arrangements </a:t>
            </a:r>
            <a:br>
              <a:rPr lang="en-US" dirty="0"/>
            </a:br>
            <a:endParaRPr lang="en-US" dirty="0"/>
          </a:p>
        </p:txBody>
      </p:sp>
      <p:sp>
        <p:nvSpPr>
          <p:cNvPr id="43019" name="Content Placeholder 8"/>
          <p:cNvSpPr>
            <a:spLocks noGrp="1"/>
          </p:cNvSpPr>
          <p:nvPr>
            <p:ph type="body" sz="quarter" idx="13"/>
          </p:nvPr>
        </p:nvSpPr>
        <p:spPr>
          <a:xfrm>
            <a:off x="457199" y="1301750"/>
            <a:ext cx="4371975" cy="4679949"/>
          </a:xfrm>
        </p:spPr>
        <p:txBody>
          <a:bodyPr>
            <a:normAutofit lnSpcReduction="10000"/>
          </a:bodyPr>
          <a:lstStyle/>
          <a:p>
            <a:pPr marL="457200" indent="-457200">
              <a:lnSpc>
                <a:spcPct val="110000"/>
              </a:lnSpc>
              <a:spcBef>
                <a:spcPts val="600"/>
              </a:spcBef>
              <a:buFont typeface="Arial" panose="020B0604020202020204" pitchFamily="34" charset="0"/>
              <a:buChar char="•"/>
            </a:pPr>
            <a:r>
              <a:rPr lang="en-US" dirty="0"/>
              <a:t>Benchmark established at targeted level of expenditures for population of patients</a:t>
            </a:r>
          </a:p>
          <a:p>
            <a:pPr marL="457200" indent="-457200">
              <a:lnSpc>
                <a:spcPct val="110000"/>
              </a:lnSpc>
              <a:spcBef>
                <a:spcPts val="600"/>
              </a:spcBef>
              <a:buFont typeface="Arial" panose="020B0604020202020204" pitchFamily="34" charset="0"/>
              <a:buChar char="•"/>
            </a:pPr>
            <a:r>
              <a:rPr lang="en-US" dirty="0"/>
              <a:t>Actual expenditures measured against benchmark</a:t>
            </a:r>
          </a:p>
          <a:p>
            <a:pPr marL="457200" indent="-457200">
              <a:lnSpc>
                <a:spcPct val="110000"/>
              </a:lnSpc>
              <a:spcBef>
                <a:spcPts val="600"/>
              </a:spcBef>
              <a:buFont typeface="Arial" panose="020B0604020202020204" pitchFamily="34" charset="0"/>
              <a:buChar char="•"/>
            </a:pPr>
            <a:r>
              <a:rPr lang="en-US" dirty="0"/>
              <a:t>Difference is “shared” between MCO and </a:t>
            </a:r>
            <a:r>
              <a:rPr lang="en-US" dirty="0" err="1"/>
              <a:t>provider(s</a:t>
            </a:r>
            <a:r>
              <a:rPr lang="en-US" dirty="0"/>
              <a:t>) </a:t>
            </a:r>
          </a:p>
          <a:p>
            <a:endParaRPr lang="en-US" dirty="0"/>
          </a:p>
        </p:txBody>
      </p:sp>
      <p:sp>
        <p:nvSpPr>
          <p:cNvPr id="6" name="Slide Number Placeholder 5"/>
          <p:cNvSpPr>
            <a:spLocks noGrp="1"/>
          </p:cNvSpPr>
          <p:nvPr>
            <p:ph type="sldNum" sz="quarter" idx="11"/>
          </p:nvPr>
        </p:nvSpPr>
        <p:spPr/>
        <p:txBody>
          <a:bodyPr/>
          <a:lstStyle/>
          <a:p>
            <a:fld id="{D390EEF9-A370-614F-A134-4B9642E26178}" type="slidenum">
              <a:rPr lang="en-US" smtClean="0"/>
              <a:pPr/>
              <a:t>43</a:t>
            </a:fld>
            <a:endParaRPr lang="en-US" dirty="0"/>
          </a:p>
        </p:txBody>
      </p:sp>
    </p:spTree>
    <p:extLst>
      <p:ext uri="{BB962C8B-B14F-4D97-AF65-F5344CB8AC3E}">
        <p14:creationId xmlns:p14="http://schemas.microsoft.com/office/powerpoint/2010/main" val="2721124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err="1"/>
              <a:t>ACO</a:t>
            </a:r>
            <a:r>
              <a:rPr lang="en-US" dirty="0"/>
              <a:t> Financial Incentives</a:t>
            </a: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592380086"/>
              </p:ext>
            </p:extLst>
          </p:nvPr>
        </p:nvGraphicFramePr>
        <p:xfrm>
          <a:off x="276225" y="1209674"/>
          <a:ext cx="8763000" cy="4810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1"/>
          </p:nvPr>
        </p:nvSpPr>
        <p:spPr/>
        <p:txBody>
          <a:bodyPr/>
          <a:lstStyle/>
          <a:p>
            <a:fld id="{D390EEF9-A370-614F-A134-4B9642E26178}" type="slidenum">
              <a:rPr lang="en-US" smtClean="0"/>
              <a:pPr/>
              <a:t>44</a:t>
            </a:fld>
            <a:endParaRPr lang="en-US"/>
          </a:p>
        </p:txBody>
      </p:sp>
    </p:spTree>
    <p:extLst>
      <p:ext uri="{BB962C8B-B14F-4D97-AF65-F5344CB8AC3E}">
        <p14:creationId xmlns:p14="http://schemas.microsoft.com/office/powerpoint/2010/main" val="22560092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743200" y="1143000"/>
            <a:ext cx="3429000" cy="9144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chemeClr val="bg1"/>
                </a:solidFill>
                <a:latin typeface="Gotham Book" pitchFamily="50" charset="0"/>
                <a:cs typeface="Gotham Book" pitchFamily="50" charset="0"/>
              </a:rPr>
              <a:t>Payor</a:t>
            </a:r>
          </a:p>
        </p:txBody>
      </p:sp>
      <p:sp>
        <p:nvSpPr>
          <p:cNvPr id="4" name="Oval 3"/>
          <p:cNvSpPr/>
          <p:nvPr/>
        </p:nvSpPr>
        <p:spPr>
          <a:xfrm>
            <a:off x="3200400" y="2895600"/>
            <a:ext cx="2514600" cy="1066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FFFFFF"/>
                </a:solidFill>
                <a:latin typeface="Gotham Book" pitchFamily="50" charset="0"/>
                <a:cs typeface="Gotham Book" pitchFamily="50" charset="0"/>
              </a:rPr>
              <a:t>ACO</a:t>
            </a:r>
          </a:p>
        </p:txBody>
      </p:sp>
      <p:sp>
        <p:nvSpPr>
          <p:cNvPr id="5" name="Oval 4"/>
          <p:cNvSpPr/>
          <p:nvPr/>
        </p:nvSpPr>
        <p:spPr>
          <a:xfrm>
            <a:off x="6096000" y="3657600"/>
            <a:ext cx="3048000" cy="1447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a:solidFill>
                  <a:srgbClr val="FFFFFF"/>
                </a:solidFill>
                <a:latin typeface="Gotham Book" pitchFamily="50" charset="0"/>
                <a:cs typeface="Gotham Book" pitchFamily="50" charset="0"/>
              </a:rPr>
              <a:t>Specialty and Hospital Care</a:t>
            </a:r>
          </a:p>
        </p:txBody>
      </p:sp>
      <p:sp>
        <p:nvSpPr>
          <p:cNvPr id="25605" name="TextBox 5"/>
          <p:cNvSpPr txBox="1">
            <a:spLocks noChangeArrowheads="1"/>
          </p:cNvSpPr>
          <p:nvPr/>
        </p:nvSpPr>
        <p:spPr bwMode="auto">
          <a:xfrm>
            <a:off x="1371600" y="2895600"/>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en-US" sz="2000" dirty="0">
                <a:latin typeface="Open Sans" panose="020B0606030504020204" pitchFamily="34" charset="0"/>
                <a:ea typeface="Open Sans" panose="020B0606030504020204" pitchFamily="34" charset="0"/>
                <a:cs typeface="Open Sans" panose="020B0606030504020204" pitchFamily="34" charset="0"/>
              </a:rPr>
              <a:t>FFS</a:t>
            </a:r>
          </a:p>
        </p:txBody>
      </p:sp>
      <p:cxnSp>
        <p:nvCxnSpPr>
          <p:cNvPr id="25606" name="Straight Arrow Connector 7"/>
          <p:cNvCxnSpPr>
            <a:cxnSpLocks noChangeShapeType="1"/>
            <a:endCxn id="4" idx="0"/>
          </p:cNvCxnSpPr>
          <p:nvPr/>
        </p:nvCxnSpPr>
        <p:spPr bwMode="auto">
          <a:xfrm rot="5400000">
            <a:off x="3970338" y="2392362"/>
            <a:ext cx="990600" cy="15875"/>
          </a:xfrm>
          <a:prstGeom prst="straightConnector1">
            <a:avLst/>
          </a:prstGeom>
          <a:noFill/>
          <a:ln w="41275">
            <a:solidFill>
              <a:schemeClr val="tx2"/>
            </a:solidFill>
            <a:round/>
            <a:headEnd/>
            <a:tailEnd type="arrow" w="med" len="med"/>
          </a:ln>
          <a:extLst>
            <a:ext uri="{909E8E84-426E-40DD-AFC4-6F175D3DCCD1}">
              <a14:hiddenFill xmlns:a14="http://schemas.microsoft.com/office/drawing/2010/main">
                <a:noFill/>
              </a14:hiddenFill>
            </a:ext>
          </a:extLst>
        </p:spPr>
      </p:cxnSp>
      <p:sp>
        <p:nvSpPr>
          <p:cNvPr id="25607" name="TextBox 8"/>
          <p:cNvSpPr txBox="1">
            <a:spLocks noChangeArrowheads="1"/>
          </p:cNvSpPr>
          <p:nvPr/>
        </p:nvSpPr>
        <p:spPr bwMode="auto">
          <a:xfrm>
            <a:off x="6477000" y="3124200"/>
            <a:ext cx="7953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dirty="0">
                <a:latin typeface="Open Sans" panose="020B0606030504020204" pitchFamily="34" charset="0"/>
                <a:ea typeface="Open Sans" panose="020B0606030504020204" pitchFamily="34" charset="0"/>
                <a:cs typeface="Open Sans" panose="020B0606030504020204" pitchFamily="34" charset="0"/>
              </a:rPr>
              <a:t>FFS</a:t>
            </a:r>
          </a:p>
        </p:txBody>
      </p:sp>
      <p:sp>
        <p:nvSpPr>
          <p:cNvPr id="20" name="Oval 19"/>
          <p:cNvSpPr/>
          <p:nvPr/>
        </p:nvSpPr>
        <p:spPr>
          <a:xfrm>
            <a:off x="228600" y="4114800"/>
            <a:ext cx="2559565" cy="68197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rgbClr val="FFFFFF"/>
                </a:solidFill>
                <a:latin typeface="Gotham Book" pitchFamily="50" charset="0"/>
                <a:ea typeface="Arial" charset="0"/>
                <a:cs typeface="Gotham Book" pitchFamily="50" charset="0"/>
              </a:rPr>
              <a:t>Human Services Agency</a:t>
            </a:r>
          </a:p>
        </p:txBody>
      </p:sp>
      <p:cxnSp>
        <p:nvCxnSpPr>
          <p:cNvPr id="25610" name="Straight Arrow Connector 22"/>
          <p:cNvCxnSpPr>
            <a:cxnSpLocks noChangeShapeType="1"/>
            <a:stCxn id="3" idx="5"/>
            <a:endCxn id="5" idx="0"/>
          </p:cNvCxnSpPr>
          <p:nvPr/>
        </p:nvCxnSpPr>
        <p:spPr bwMode="auto">
          <a:xfrm>
            <a:off x="5670035" y="1923489"/>
            <a:ext cx="1949965" cy="1734111"/>
          </a:xfrm>
          <a:prstGeom prst="straightConnector1">
            <a:avLst/>
          </a:prstGeom>
          <a:noFill/>
          <a:ln w="41275">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7"/>
          <p:cNvCxnSpPr>
            <a:stCxn id="3" idx="3"/>
            <a:endCxn id="20" idx="0"/>
          </p:cNvCxnSpPr>
          <p:nvPr/>
        </p:nvCxnSpPr>
        <p:spPr>
          <a:xfrm flipH="1">
            <a:off x="1508383" y="1923489"/>
            <a:ext cx="1736982" cy="2191311"/>
          </a:xfrm>
          <a:prstGeom prst="straightConnector1">
            <a:avLst/>
          </a:prstGeom>
          <a:ln w="412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5612" name="TextBox 18"/>
          <p:cNvSpPr txBox="1">
            <a:spLocks noChangeArrowheads="1"/>
          </p:cNvSpPr>
          <p:nvPr/>
        </p:nvSpPr>
        <p:spPr bwMode="auto">
          <a:xfrm>
            <a:off x="4572000" y="2133600"/>
            <a:ext cx="137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dirty="0">
                <a:latin typeface="Open Sans" panose="020B0606030504020204" pitchFamily="34" charset="0"/>
                <a:ea typeface="Open Sans" panose="020B0606030504020204" pitchFamily="34" charset="0"/>
                <a:cs typeface="Open Sans" panose="020B0606030504020204" pitchFamily="34" charset="0"/>
              </a:rPr>
              <a:t>Shared Savings</a:t>
            </a:r>
          </a:p>
        </p:txBody>
      </p:sp>
      <p:cxnSp>
        <p:nvCxnSpPr>
          <p:cNvPr id="25615" name="Straight Arrow Connector 7"/>
          <p:cNvCxnSpPr>
            <a:cxnSpLocks noChangeShapeType="1"/>
            <a:endCxn id="5" idx="2"/>
          </p:cNvCxnSpPr>
          <p:nvPr/>
        </p:nvCxnSpPr>
        <p:spPr bwMode="auto">
          <a:xfrm>
            <a:off x="5425817" y="3733800"/>
            <a:ext cx="670183" cy="647700"/>
          </a:xfrm>
          <a:prstGeom prst="straightConnector1">
            <a:avLst/>
          </a:prstGeom>
          <a:noFill/>
          <a:ln w="41275">
            <a:solidFill>
              <a:schemeClr val="accent1"/>
            </a:solidFill>
            <a:round/>
            <a:headEnd/>
            <a:tailEnd type="arrow" w="med" len="med"/>
          </a:ln>
          <a:extLst>
            <a:ext uri="{909E8E84-426E-40DD-AFC4-6F175D3DCCD1}">
              <a14:hiddenFill xmlns:a14="http://schemas.microsoft.com/office/drawing/2010/main">
                <a:noFill/>
              </a14:hiddenFill>
            </a:ext>
          </a:extLst>
        </p:spPr>
      </p:cxnSp>
      <p:sp>
        <p:nvSpPr>
          <p:cNvPr id="25617" name="TextBox 18"/>
          <p:cNvSpPr txBox="1">
            <a:spLocks noChangeArrowheads="1"/>
          </p:cNvSpPr>
          <p:nvPr/>
        </p:nvSpPr>
        <p:spPr bwMode="auto">
          <a:xfrm>
            <a:off x="4473576" y="4443272"/>
            <a:ext cx="17838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Distribution of Shared Savings</a:t>
            </a:r>
          </a:p>
        </p:txBody>
      </p:sp>
      <p:sp>
        <p:nvSpPr>
          <p:cNvPr id="2" name="Title 1"/>
          <p:cNvSpPr>
            <a:spLocks noGrp="1"/>
          </p:cNvSpPr>
          <p:nvPr>
            <p:ph type="title"/>
          </p:nvPr>
        </p:nvSpPr>
        <p:spPr/>
        <p:txBody>
          <a:bodyPr/>
          <a:lstStyle/>
          <a:p>
            <a:r>
              <a:rPr lang="en-US" dirty="0" err="1">
                <a:latin typeface="Gotham Book" pitchFamily="50" charset="0"/>
                <a:cs typeface="Gotham Book" pitchFamily="50" charset="0"/>
              </a:rPr>
              <a:t>ACO</a:t>
            </a:r>
            <a:r>
              <a:rPr lang="en-US" dirty="0">
                <a:latin typeface="Gotham Book" pitchFamily="50" charset="0"/>
                <a:cs typeface="Gotham Book" pitchFamily="50" charset="0"/>
              </a:rPr>
              <a:t>: Shared Savings Model</a:t>
            </a:r>
          </a:p>
        </p:txBody>
      </p:sp>
      <p:sp>
        <p:nvSpPr>
          <p:cNvPr id="17" name="Oval 16"/>
          <p:cNvSpPr/>
          <p:nvPr/>
        </p:nvSpPr>
        <p:spPr>
          <a:xfrm>
            <a:off x="609600" y="4953000"/>
            <a:ext cx="2559565" cy="68197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rgbClr val="FFFFFF"/>
                </a:solidFill>
                <a:latin typeface="Gotham Book" pitchFamily="50" charset="0"/>
                <a:ea typeface="Arial" charset="0"/>
                <a:cs typeface="Gotham Book" pitchFamily="50" charset="0"/>
              </a:rPr>
              <a:t>Behavioral Health</a:t>
            </a:r>
          </a:p>
        </p:txBody>
      </p:sp>
      <p:sp>
        <p:nvSpPr>
          <p:cNvPr id="18" name="Oval 17"/>
          <p:cNvSpPr/>
          <p:nvPr/>
        </p:nvSpPr>
        <p:spPr>
          <a:xfrm>
            <a:off x="6019800" y="5257800"/>
            <a:ext cx="2559565" cy="68197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rgbClr val="FFFFFF"/>
                </a:solidFill>
                <a:latin typeface="Gotham Book" pitchFamily="50" charset="0"/>
                <a:ea typeface="Arial" charset="0"/>
                <a:cs typeface="Gotham Book" pitchFamily="50" charset="0"/>
              </a:rPr>
              <a:t>Rehab and LTC</a:t>
            </a:r>
          </a:p>
        </p:txBody>
      </p:sp>
      <p:sp>
        <p:nvSpPr>
          <p:cNvPr id="21" name="Oval 20"/>
          <p:cNvSpPr/>
          <p:nvPr/>
        </p:nvSpPr>
        <p:spPr>
          <a:xfrm>
            <a:off x="3352800" y="5029200"/>
            <a:ext cx="2559565" cy="68197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Gotham Book" pitchFamily="50" charset="0"/>
                <a:ea typeface="Arial" charset="0"/>
                <a:cs typeface="Gotham Book" pitchFamily="50" charset="0"/>
              </a:rPr>
              <a:t>Primary Care</a:t>
            </a:r>
          </a:p>
        </p:txBody>
      </p:sp>
      <p:cxnSp>
        <p:nvCxnSpPr>
          <p:cNvPr id="29" name="Straight Arrow Connector 7"/>
          <p:cNvCxnSpPr>
            <a:cxnSpLocks noChangeShapeType="1"/>
          </p:cNvCxnSpPr>
          <p:nvPr/>
        </p:nvCxnSpPr>
        <p:spPr bwMode="auto">
          <a:xfrm>
            <a:off x="4473576" y="3949868"/>
            <a:ext cx="0" cy="1054507"/>
          </a:xfrm>
          <a:prstGeom prst="straightConnector1">
            <a:avLst/>
          </a:prstGeom>
          <a:noFill/>
          <a:ln w="41275">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22"/>
          <p:cNvCxnSpPr>
            <a:cxnSpLocks noChangeShapeType="1"/>
            <a:stCxn id="3" idx="5"/>
          </p:cNvCxnSpPr>
          <p:nvPr/>
        </p:nvCxnSpPr>
        <p:spPr bwMode="auto">
          <a:xfrm>
            <a:off x="5670035" y="1923489"/>
            <a:ext cx="1492765" cy="3410511"/>
          </a:xfrm>
          <a:prstGeom prst="straightConnector1">
            <a:avLst/>
          </a:prstGeom>
          <a:noFill/>
          <a:ln w="41275">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37" name="Straight Arrow Connector 36"/>
          <p:cNvCxnSpPr>
            <a:stCxn id="3" idx="3"/>
          </p:cNvCxnSpPr>
          <p:nvPr/>
        </p:nvCxnSpPr>
        <p:spPr>
          <a:xfrm flipH="1">
            <a:off x="2590800" y="1923489"/>
            <a:ext cx="654565" cy="3105711"/>
          </a:xfrm>
          <a:prstGeom prst="straightConnector1">
            <a:avLst/>
          </a:prstGeom>
          <a:ln w="412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7"/>
          <p:cNvCxnSpPr>
            <a:cxnSpLocks noChangeShapeType="1"/>
          </p:cNvCxnSpPr>
          <p:nvPr/>
        </p:nvCxnSpPr>
        <p:spPr bwMode="auto">
          <a:xfrm flipH="1">
            <a:off x="2971800" y="3733800"/>
            <a:ext cx="533400" cy="1371600"/>
          </a:xfrm>
          <a:prstGeom prst="straightConnector1">
            <a:avLst/>
          </a:prstGeom>
          <a:noFill/>
          <a:ln w="41275">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48" name="Straight Arrow Connector 7"/>
          <p:cNvCxnSpPr>
            <a:cxnSpLocks noChangeShapeType="1"/>
          </p:cNvCxnSpPr>
          <p:nvPr/>
        </p:nvCxnSpPr>
        <p:spPr bwMode="auto">
          <a:xfrm flipH="1">
            <a:off x="2413325" y="3505200"/>
            <a:ext cx="787075" cy="709472"/>
          </a:xfrm>
          <a:prstGeom prst="straightConnector1">
            <a:avLst/>
          </a:prstGeom>
          <a:noFill/>
          <a:ln w="41275">
            <a:solidFill>
              <a:schemeClr val="accent1"/>
            </a:solidFill>
            <a:round/>
            <a:headEnd/>
            <a:tailEnd type="arrow" w="med" len="med"/>
          </a:ln>
          <a:extLst>
            <a:ext uri="{909E8E84-426E-40DD-AFC4-6F175D3DCCD1}">
              <a14:hiddenFill xmlns:a14="http://schemas.microsoft.com/office/drawing/2010/main">
                <a:noFill/>
              </a14:hiddenFill>
            </a:ext>
          </a:extLst>
        </p:spPr>
      </p:cxnSp>
      <p:sp>
        <p:nvSpPr>
          <p:cNvPr id="7" name="Slide Number Placeholder 6"/>
          <p:cNvSpPr>
            <a:spLocks noGrp="1"/>
          </p:cNvSpPr>
          <p:nvPr>
            <p:ph type="sldNum" sz="quarter" idx="11"/>
          </p:nvPr>
        </p:nvSpPr>
        <p:spPr/>
        <p:txBody>
          <a:bodyPr/>
          <a:lstStyle/>
          <a:p>
            <a:fld id="{D390EEF9-A370-614F-A134-4B9642E26178}" type="slidenum">
              <a:rPr lang="en-US" smtClean="0">
                <a:latin typeface="Gotham Book" pitchFamily="50" charset="0"/>
                <a:cs typeface="Gotham Book" pitchFamily="50" charset="0"/>
              </a:rPr>
              <a:pPr/>
              <a:t>45</a:t>
            </a:fld>
            <a:endParaRPr lang="en-US">
              <a:latin typeface="Gotham Book" pitchFamily="50" charset="0"/>
              <a:cs typeface="Gotham Book" pitchFamily="50" charset="0"/>
            </a:endParaRPr>
          </a:p>
        </p:txBody>
      </p:sp>
      <p:cxnSp>
        <p:nvCxnSpPr>
          <p:cNvPr id="25" name="Straight Arrow Connector 7"/>
          <p:cNvCxnSpPr>
            <a:cxnSpLocks noChangeShapeType="1"/>
          </p:cNvCxnSpPr>
          <p:nvPr/>
        </p:nvCxnSpPr>
        <p:spPr bwMode="auto">
          <a:xfrm flipH="1">
            <a:off x="3852333" y="2057400"/>
            <a:ext cx="170393" cy="3048000"/>
          </a:xfrm>
          <a:prstGeom prst="straightConnector1">
            <a:avLst/>
          </a:prstGeom>
          <a:noFill/>
          <a:ln w="41275">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27" name="Straight Arrow Connector 7"/>
          <p:cNvCxnSpPr>
            <a:cxnSpLocks noChangeShapeType="1"/>
          </p:cNvCxnSpPr>
          <p:nvPr/>
        </p:nvCxnSpPr>
        <p:spPr bwMode="auto">
          <a:xfrm>
            <a:off x="5051189" y="3880456"/>
            <a:ext cx="1593828" cy="1489729"/>
          </a:xfrm>
          <a:prstGeom prst="straightConnector1">
            <a:avLst/>
          </a:prstGeom>
          <a:noFill/>
          <a:ln w="41275">
            <a:solidFill>
              <a:schemeClr val="accent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40414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743200" y="990600"/>
            <a:ext cx="3429000" cy="9144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3600" dirty="0">
                <a:solidFill>
                  <a:srgbClr val="FFFFFF"/>
                </a:solidFill>
                <a:latin typeface="Gotham Book" pitchFamily="50" charset="0"/>
                <a:cs typeface="Gotham Book" pitchFamily="50" charset="0"/>
              </a:rPr>
              <a:t>Payor</a:t>
            </a:r>
          </a:p>
        </p:txBody>
      </p:sp>
      <p:sp>
        <p:nvSpPr>
          <p:cNvPr id="4" name="Oval 3"/>
          <p:cNvSpPr/>
          <p:nvPr/>
        </p:nvSpPr>
        <p:spPr>
          <a:xfrm>
            <a:off x="2857500" y="2667000"/>
            <a:ext cx="3200400" cy="9906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3200" dirty="0">
                <a:solidFill>
                  <a:srgbClr val="FFFFFF"/>
                </a:solidFill>
                <a:latin typeface="Gotham Book" pitchFamily="50" charset="0"/>
                <a:cs typeface="Gotham Book" pitchFamily="50" charset="0"/>
              </a:rPr>
              <a:t>ACO</a:t>
            </a:r>
          </a:p>
        </p:txBody>
      </p:sp>
      <p:sp>
        <p:nvSpPr>
          <p:cNvPr id="5" name="Oval 4"/>
          <p:cNvSpPr/>
          <p:nvPr/>
        </p:nvSpPr>
        <p:spPr>
          <a:xfrm>
            <a:off x="5867400" y="3200400"/>
            <a:ext cx="3424238" cy="17018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FFFF"/>
                </a:solidFill>
                <a:latin typeface="Gotham Book" pitchFamily="50" charset="0"/>
                <a:cs typeface="Gotham Book" pitchFamily="50" charset="0"/>
              </a:rPr>
              <a:t>Specialty and Hospital Care</a:t>
            </a:r>
          </a:p>
        </p:txBody>
      </p:sp>
      <p:sp>
        <p:nvSpPr>
          <p:cNvPr id="29701" name="TextBox 5"/>
          <p:cNvSpPr txBox="1">
            <a:spLocks noChangeArrowheads="1"/>
          </p:cNvSpPr>
          <p:nvPr/>
        </p:nvSpPr>
        <p:spPr bwMode="auto">
          <a:xfrm>
            <a:off x="1638300" y="3657600"/>
            <a:ext cx="762000" cy="461665"/>
          </a:xfrm>
          <a:prstGeom prst="rect">
            <a:avLst/>
          </a:prstGeom>
          <a:noFill/>
          <a:ln w="9525">
            <a:noFill/>
            <a:miter lim="800000"/>
            <a:headEnd/>
            <a:tailEnd/>
          </a:ln>
        </p:spPr>
        <p:txBody>
          <a:bodyPr wrap="square">
            <a:prstTxWarp prst="textNoShape">
              <a:avLst/>
            </a:prstTxWarp>
            <a:spAutoFit/>
          </a:bodyPr>
          <a:lstStyle/>
          <a:p>
            <a:r>
              <a:rPr lang="en-US" b="1" dirty="0">
                <a:ln>
                  <a:solidFill>
                    <a:srgbClr val="FF6600"/>
                  </a:solidFill>
                </a:ln>
                <a:solidFill>
                  <a:srgbClr val="FF6600"/>
                </a:solidFill>
                <a:latin typeface="Calibri"/>
                <a:ea typeface="Arial" charset="0"/>
                <a:cs typeface="Calibri"/>
              </a:rPr>
              <a:t>FFS?</a:t>
            </a:r>
          </a:p>
        </p:txBody>
      </p:sp>
      <p:cxnSp>
        <p:nvCxnSpPr>
          <p:cNvPr id="29702" name="Straight Arrow Connector 7"/>
          <p:cNvCxnSpPr>
            <a:cxnSpLocks noChangeShapeType="1"/>
          </p:cNvCxnSpPr>
          <p:nvPr/>
        </p:nvCxnSpPr>
        <p:spPr bwMode="auto">
          <a:xfrm flipH="1">
            <a:off x="3905100" y="3657600"/>
            <a:ext cx="117626" cy="1371600"/>
          </a:xfrm>
          <a:prstGeom prst="straightConnector1">
            <a:avLst/>
          </a:prstGeom>
          <a:noFill/>
          <a:ln w="41275">
            <a:solidFill>
              <a:srgbClr val="E46C0A"/>
            </a:solidFill>
            <a:round/>
            <a:headEnd/>
            <a:tailEnd type="arrow" w="med" len="med"/>
          </a:ln>
        </p:spPr>
      </p:cxnSp>
      <p:sp>
        <p:nvSpPr>
          <p:cNvPr id="29703" name="TextBox 8"/>
          <p:cNvSpPr txBox="1">
            <a:spLocks noChangeArrowheads="1"/>
          </p:cNvSpPr>
          <p:nvPr/>
        </p:nvSpPr>
        <p:spPr bwMode="auto">
          <a:xfrm>
            <a:off x="5029200" y="3581400"/>
            <a:ext cx="795338" cy="369332"/>
          </a:xfrm>
          <a:prstGeom prst="rect">
            <a:avLst/>
          </a:prstGeom>
          <a:noFill/>
          <a:ln w="9525">
            <a:noFill/>
            <a:miter lim="800000"/>
            <a:headEnd/>
            <a:tailEnd/>
          </a:ln>
        </p:spPr>
        <p:txBody>
          <a:bodyPr>
            <a:prstTxWarp prst="textNoShape">
              <a:avLst/>
            </a:prstTxWarp>
            <a:spAutoFit/>
          </a:bodyPr>
          <a:lstStyle/>
          <a:p>
            <a:r>
              <a:rPr lang="en-US" sz="1800" b="1" dirty="0">
                <a:solidFill>
                  <a:srgbClr val="FF6600"/>
                </a:solidFill>
                <a:latin typeface="Gotham Book" pitchFamily="50" charset="0"/>
                <a:ea typeface="Arial" charset="0"/>
                <a:cs typeface="Gotham Book" pitchFamily="50" charset="0"/>
              </a:rPr>
              <a:t>FFS?</a:t>
            </a:r>
          </a:p>
        </p:txBody>
      </p:sp>
      <p:sp>
        <p:nvSpPr>
          <p:cNvPr id="20" name="Oval 19"/>
          <p:cNvSpPr/>
          <p:nvPr/>
        </p:nvSpPr>
        <p:spPr>
          <a:xfrm>
            <a:off x="304800" y="4648200"/>
            <a:ext cx="2781300" cy="9144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dirty="0">
                <a:solidFill>
                  <a:srgbClr val="FFFFFF"/>
                </a:solidFill>
                <a:latin typeface="Gotham Book" pitchFamily="50" charset="0"/>
                <a:ea typeface="Arial" charset="0"/>
                <a:cs typeface="Gotham Book" pitchFamily="50" charset="0"/>
              </a:rPr>
              <a:t>Behavioral Health</a:t>
            </a:r>
          </a:p>
        </p:txBody>
      </p:sp>
      <p:cxnSp>
        <p:nvCxnSpPr>
          <p:cNvPr id="29706" name="Straight Arrow Connector 22"/>
          <p:cNvCxnSpPr>
            <a:cxnSpLocks noChangeShapeType="1"/>
            <a:endCxn id="5" idx="1"/>
          </p:cNvCxnSpPr>
          <p:nvPr/>
        </p:nvCxnSpPr>
        <p:spPr bwMode="auto">
          <a:xfrm>
            <a:off x="6019800" y="3238500"/>
            <a:ext cx="349068" cy="211123"/>
          </a:xfrm>
          <a:prstGeom prst="straightConnector1">
            <a:avLst/>
          </a:prstGeom>
          <a:noFill/>
          <a:ln w="41275">
            <a:solidFill>
              <a:srgbClr val="FF6600"/>
            </a:solidFill>
            <a:round/>
            <a:headEnd/>
            <a:tailEnd type="arrow" w="med" len="med"/>
          </a:ln>
        </p:spPr>
      </p:cxnSp>
      <p:cxnSp>
        <p:nvCxnSpPr>
          <p:cNvPr id="28" name="Straight Arrow Connector 27"/>
          <p:cNvCxnSpPr>
            <a:stCxn id="4" idx="2"/>
            <a:endCxn id="17" idx="7"/>
          </p:cNvCxnSpPr>
          <p:nvPr/>
        </p:nvCxnSpPr>
        <p:spPr>
          <a:xfrm flipH="1">
            <a:off x="2373988" y="3162300"/>
            <a:ext cx="483512" cy="205488"/>
          </a:xfrm>
          <a:prstGeom prst="straightConnector1">
            <a:avLst/>
          </a:prstGeom>
          <a:ln w="41275">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29708" name="TextBox 18"/>
          <p:cNvSpPr txBox="1">
            <a:spLocks noChangeArrowheads="1"/>
          </p:cNvSpPr>
          <p:nvPr/>
        </p:nvSpPr>
        <p:spPr bwMode="auto">
          <a:xfrm>
            <a:off x="3771600" y="4255869"/>
            <a:ext cx="1905000" cy="646331"/>
          </a:xfrm>
          <a:prstGeom prst="rect">
            <a:avLst/>
          </a:prstGeom>
          <a:noFill/>
          <a:ln w="9525">
            <a:noFill/>
            <a:miter lim="800000"/>
            <a:headEnd/>
            <a:tailEnd/>
          </a:ln>
        </p:spPr>
        <p:txBody>
          <a:bodyPr wrap="square">
            <a:prstTxWarp prst="textNoShape">
              <a:avLst/>
            </a:prstTxWarp>
            <a:spAutoFit/>
          </a:bodyPr>
          <a:lstStyle/>
          <a:p>
            <a:pPr algn="ctr"/>
            <a:r>
              <a:rPr lang="en-US" sz="1800" b="1" dirty="0">
                <a:solidFill>
                  <a:srgbClr val="FF6600"/>
                </a:solidFill>
                <a:latin typeface="Gotham Book" pitchFamily="50" charset="0"/>
                <a:ea typeface="Arial" charset="0"/>
                <a:cs typeface="Gotham Book" pitchFamily="50" charset="0"/>
              </a:rPr>
              <a:t>Profit</a:t>
            </a:r>
          </a:p>
          <a:p>
            <a:pPr algn="ctr"/>
            <a:r>
              <a:rPr lang="en-US" sz="1800" b="1" dirty="0">
                <a:solidFill>
                  <a:srgbClr val="FF6600"/>
                </a:solidFill>
                <a:latin typeface="Gotham Book" pitchFamily="50" charset="0"/>
                <a:ea typeface="Arial" charset="0"/>
                <a:cs typeface="Gotham Book" pitchFamily="50" charset="0"/>
              </a:rPr>
              <a:t>Distribution</a:t>
            </a:r>
          </a:p>
        </p:txBody>
      </p:sp>
      <p:sp>
        <p:nvSpPr>
          <p:cNvPr id="29709" name="TextBox 5"/>
          <p:cNvSpPr txBox="1">
            <a:spLocks noChangeArrowheads="1"/>
          </p:cNvSpPr>
          <p:nvPr/>
        </p:nvSpPr>
        <p:spPr bwMode="auto">
          <a:xfrm>
            <a:off x="3657600" y="1981200"/>
            <a:ext cx="762000" cy="400110"/>
          </a:xfrm>
          <a:prstGeom prst="rect">
            <a:avLst/>
          </a:prstGeom>
          <a:noFill/>
          <a:ln w="9525">
            <a:noFill/>
            <a:miter lim="800000"/>
            <a:headEnd/>
            <a:tailEnd/>
          </a:ln>
        </p:spPr>
        <p:txBody>
          <a:bodyPr>
            <a:prstTxWarp prst="textNoShape">
              <a:avLst/>
            </a:prstTxWarp>
            <a:spAutoFit/>
          </a:bodyPr>
          <a:lstStyle/>
          <a:p>
            <a:pPr algn="r"/>
            <a:r>
              <a:rPr lang="en-US" sz="2000" dirty="0">
                <a:solidFill>
                  <a:srgbClr val="FF6600"/>
                </a:solidFill>
                <a:latin typeface="Gotham Book" pitchFamily="50" charset="0"/>
                <a:ea typeface="Arial" charset="0"/>
                <a:cs typeface="Gotham Book" pitchFamily="50" charset="0"/>
              </a:rPr>
              <a:t>Cap</a:t>
            </a:r>
          </a:p>
        </p:txBody>
      </p:sp>
      <p:cxnSp>
        <p:nvCxnSpPr>
          <p:cNvPr id="21" name="Straight Arrow Connector 22"/>
          <p:cNvCxnSpPr>
            <a:cxnSpLocks noChangeShapeType="1"/>
            <a:stCxn id="3" idx="4"/>
            <a:endCxn id="4" idx="0"/>
          </p:cNvCxnSpPr>
          <p:nvPr/>
        </p:nvCxnSpPr>
        <p:spPr bwMode="auto">
          <a:xfrm>
            <a:off x="4457700" y="1905000"/>
            <a:ext cx="0" cy="762000"/>
          </a:xfrm>
          <a:prstGeom prst="straightConnector1">
            <a:avLst/>
          </a:prstGeom>
          <a:noFill/>
          <a:ln w="41275">
            <a:solidFill>
              <a:srgbClr val="FF6600"/>
            </a:solidFill>
            <a:round/>
            <a:headEnd/>
            <a:tailEnd type="arrow" w="med" len="med"/>
          </a:ln>
        </p:spPr>
      </p:cxnSp>
      <p:cxnSp>
        <p:nvCxnSpPr>
          <p:cNvPr id="15" name="Straight Arrow Connector 7"/>
          <p:cNvCxnSpPr>
            <a:cxnSpLocks noChangeShapeType="1"/>
          </p:cNvCxnSpPr>
          <p:nvPr/>
        </p:nvCxnSpPr>
        <p:spPr bwMode="auto">
          <a:xfrm>
            <a:off x="4800600" y="3657600"/>
            <a:ext cx="1219200" cy="1524000"/>
          </a:xfrm>
          <a:prstGeom prst="straightConnector1">
            <a:avLst/>
          </a:prstGeom>
          <a:noFill/>
          <a:ln w="41275">
            <a:solidFill>
              <a:srgbClr val="E46C0A"/>
            </a:solidFill>
            <a:round/>
            <a:headEnd/>
            <a:tailEnd type="arrow" w="med" len="med"/>
          </a:ln>
        </p:spPr>
      </p:cxnSp>
      <p:sp>
        <p:nvSpPr>
          <p:cNvPr id="2" name="Title 1"/>
          <p:cNvSpPr>
            <a:spLocks noGrp="1"/>
          </p:cNvSpPr>
          <p:nvPr>
            <p:ph type="title"/>
          </p:nvPr>
        </p:nvSpPr>
        <p:spPr/>
        <p:txBody>
          <a:bodyPr/>
          <a:lstStyle/>
          <a:p>
            <a:r>
              <a:rPr lang="en-US" dirty="0" err="1"/>
              <a:t>ACO</a:t>
            </a:r>
            <a:r>
              <a:rPr lang="en-US" dirty="0"/>
              <a:t>: Full Risk Capitation Model</a:t>
            </a:r>
          </a:p>
        </p:txBody>
      </p:sp>
      <p:sp>
        <p:nvSpPr>
          <p:cNvPr id="17" name="Oval 16"/>
          <p:cNvSpPr/>
          <p:nvPr/>
        </p:nvSpPr>
        <p:spPr>
          <a:xfrm>
            <a:off x="0" y="3200400"/>
            <a:ext cx="2781300" cy="11430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2000" dirty="0">
                <a:solidFill>
                  <a:srgbClr val="FFFFFF"/>
                </a:solidFill>
                <a:latin typeface="Gotham Book" pitchFamily="50" charset="0"/>
                <a:ea typeface="Arial" charset="0"/>
                <a:cs typeface="Gotham Book" pitchFamily="50" charset="0"/>
              </a:rPr>
              <a:t>Human Services Agencies</a:t>
            </a:r>
          </a:p>
        </p:txBody>
      </p:sp>
      <p:sp>
        <p:nvSpPr>
          <p:cNvPr id="18" name="Oval 17"/>
          <p:cNvSpPr/>
          <p:nvPr/>
        </p:nvSpPr>
        <p:spPr>
          <a:xfrm>
            <a:off x="2971800" y="4953000"/>
            <a:ext cx="2781300" cy="9144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2800" dirty="0">
                <a:solidFill>
                  <a:srgbClr val="FFFFFF"/>
                </a:solidFill>
                <a:latin typeface="Gotham Book" pitchFamily="50" charset="0"/>
                <a:ea typeface="Arial" charset="0"/>
                <a:cs typeface="Gotham Book" pitchFamily="50" charset="0"/>
              </a:rPr>
              <a:t>Primary Care</a:t>
            </a:r>
          </a:p>
        </p:txBody>
      </p:sp>
      <p:sp>
        <p:nvSpPr>
          <p:cNvPr id="22" name="Oval 21"/>
          <p:cNvSpPr/>
          <p:nvPr/>
        </p:nvSpPr>
        <p:spPr>
          <a:xfrm>
            <a:off x="5791200" y="4953000"/>
            <a:ext cx="2781300" cy="91440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2000" dirty="0">
                <a:solidFill>
                  <a:srgbClr val="FFFFFF"/>
                </a:solidFill>
                <a:latin typeface="Gotham Book" pitchFamily="50" charset="0"/>
                <a:ea typeface="Arial" charset="0"/>
                <a:cs typeface="Gotham Book" pitchFamily="50" charset="0"/>
              </a:rPr>
              <a:t>Rehab and LTC</a:t>
            </a:r>
          </a:p>
        </p:txBody>
      </p:sp>
      <p:cxnSp>
        <p:nvCxnSpPr>
          <p:cNvPr id="30" name="Straight Arrow Connector 7"/>
          <p:cNvCxnSpPr>
            <a:cxnSpLocks noChangeShapeType="1"/>
            <a:endCxn id="20" idx="7"/>
          </p:cNvCxnSpPr>
          <p:nvPr/>
        </p:nvCxnSpPr>
        <p:spPr bwMode="auto">
          <a:xfrm flipH="1">
            <a:off x="2678788" y="3429000"/>
            <a:ext cx="559412" cy="1353111"/>
          </a:xfrm>
          <a:prstGeom prst="straightConnector1">
            <a:avLst/>
          </a:prstGeom>
          <a:noFill/>
          <a:ln w="41275">
            <a:solidFill>
              <a:srgbClr val="E46C0A"/>
            </a:solidFill>
            <a:round/>
            <a:headEnd/>
            <a:tailEnd type="arrow" w="med" len="med"/>
          </a:ln>
        </p:spPr>
      </p:cxnSp>
      <p:sp>
        <p:nvSpPr>
          <p:cNvPr id="7" name="Slide Number Placeholder 6"/>
          <p:cNvSpPr>
            <a:spLocks noGrp="1"/>
          </p:cNvSpPr>
          <p:nvPr>
            <p:ph type="sldNum" sz="quarter" idx="11"/>
          </p:nvPr>
        </p:nvSpPr>
        <p:spPr/>
        <p:txBody>
          <a:bodyPr/>
          <a:lstStyle/>
          <a:p>
            <a:fld id="{D390EEF9-A370-614F-A134-4B9642E26178}" type="slidenum">
              <a:rPr lang="en-US" smtClean="0"/>
              <a:pPr/>
              <a:t>46</a:t>
            </a:fld>
            <a:endParaRPr lang="en-US"/>
          </a:p>
        </p:txBody>
      </p:sp>
    </p:spTree>
    <p:extLst>
      <p:ext uri="{BB962C8B-B14F-4D97-AF65-F5344CB8AC3E}">
        <p14:creationId xmlns:p14="http://schemas.microsoft.com/office/powerpoint/2010/main" val="1672649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47</a:t>
            </a:fld>
            <a:endParaRPr lang="en-US"/>
          </a:p>
        </p:txBody>
      </p:sp>
      <p:sp>
        <p:nvSpPr>
          <p:cNvPr id="5" name="Text Placeholder 4"/>
          <p:cNvSpPr>
            <a:spLocks noGrp="1"/>
          </p:cNvSpPr>
          <p:nvPr>
            <p:ph type="body" sz="quarter" idx="13"/>
          </p:nvPr>
        </p:nvSpPr>
        <p:spPr/>
        <p:txBody>
          <a:bodyPr/>
          <a:lstStyle/>
          <a:p>
            <a:r>
              <a:rPr lang="en-US" dirty="0"/>
              <a:t>V. Final Thoughts:</a:t>
            </a:r>
          </a:p>
        </p:txBody>
      </p:sp>
      <p:sp>
        <p:nvSpPr>
          <p:cNvPr id="7" name="Text Placeholder 6"/>
          <p:cNvSpPr>
            <a:spLocks noGrp="1"/>
          </p:cNvSpPr>
          <p:nvPr>
            <p:ph type="body" sz="quarter" idx="14"/>
          </p:nvPr>
        </p:nvSpPr>
        <p:spPr/>
        <p:txBody>
          <a:bodyPr/>
          <a:lstStyle/>
          <a:p>
            <a:r>
              <a:rPr lang="en-US" dirty="0"/>
              <a:t>Considerations for Forming or Participating in an </a:t>
            </a:r>
            <a:r>
              <a:rPr lang="en-US" dirty="0" err="1"/>
              <a:t>ACO</a:t>
            </a:r>
            <a:endParaRPr lang="en-US" dirty="0"/>
          </a:p>
          <a:p>
            <a:endParaRPr lang="en-US" dirty="0"/>
          </a:p>
        </p:txBody>
      </p:sp>
    </p:spTree>
    <p:extLst>
      <p:ext uri="{BB962C8B-B14F-4D97-AF65-F5344CB8AC3E}">
        <p14:creationId xmlns:p14="http://schemas.microsoft.com/office/powerpoint/2010/main" val="2893197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pPr>
                <a:defRPr/>
              </a:pPr>
              <a:t>48</a:t>
            </a:fld>
            <a:endParaRPr lang="en-US" dirty="0"/>
          </a:p>
        </p:txBody>
      </p:sp>
      <p:sp>
        <p:nvSpPr>
          <p:cNvPr id="6" name="Content Placeholder 5"/>
          <p:cNvSpPr>
            <a:spLocks noGrp="1"/>
          </p:cNvSpPr>
          <p:nvPr>
            <p:ph type="body" sz="quarter" idx="13"/>
          </p:nvPr>
        </p:nvSpPr>
        <p:spPr>
          <a:xfrm>
            <a:off x="457200" y="1187449"/>
            <a:ext cx="8229600" cy="5013325"/>
          </a:xfrm>
        </p:spPr>
        <p:txBody>
          <a:bodyPr>
            <a:normAutofit/>
          </a:bodyPr>
          <a:lstStyle/>
          <a:p>
            <a:pPr>
              <a:spcBef>
                <a:spcPts val="1200"/>
              </a:spcBef>
            </a:pPr>
            <a:r>
              <a:rPr lang="en-US" sz="2700" dirty="0"/>
              <a:t>Compliance with Section 330</a:t>
            </a:r>
          </a:p>
          <a:p>
            <a:pPr lvl="1">
              <a:spcBef>
                <a:spcPts val="1200"/>
              </a:spcBef>
            </a:pPr>
            <a:r>
              <a:rPr lang="en-US" sz="2300" dirty="0"/>
              <a:t>Health centers that form and/or participate in ACOs must maintain the autonomous governance structure required by Section 330:</a:t>
            </a:r>
          </a:p>
          <a:p>
            <a:pPr lvl="2">
              <a:spcBef>
                <a:spcPts val="1200"/>
              </a:spcBef>
            </a:pPr>
            <a:r>
              <a:rPr lang="en-US" sz="2100" dirty="0"/>
              <a:t>Participation must be structured so that no other entity exercises control over the health center </a:t>
            </a:r>
          </a:p>
          <a:p>
            <a:pPr lvl="2">
              <a:spcBef>
                <a:spcPts val="1200"/>
              </a:spcBef>
            </a:pPr>
            <a:r>
              <a:rPr lang="en-US" sz="2100" dirty="0"/>
              <a:t>Optimally, the health center would be able to negotiate a significant role in ACO governance</a:t>
            </a:r>
          </a:p>
          <a:p>
            <a:pPr lvl="1">
              <a:spcBef>
                <a:spcPts val="1200"/>
              </a:spcBef>
            </a:pPr>
            <a:r>
              <a:rPr lang="en-US" sz="2300" dirty="0"/>
              <a:t>Health centers need to consider the extent to which they can and want to assume the upside/downside risk</a:t>
            </a:r>
          </a:p>
          <a:p>
            <a:endParaRPr lang="en-US" sz="2200" dirty="0"/>
          </a:p>
        </p:txBody>
      </p:sp>
      <p:sp>
        <p:nvSpPr>
          <p:cNvPr id="7" name="Title 2"/>
          <p:cNvSpPr>
            <a:spLocks noGrp="1"/>
          </p:cNvSpPr>
          <p:nvPr>
            <p:ph type="title"/>
          </p:nvPr>
        </p:nvSpPr>
        <p:spPr>
          <a:xfrm>
            <a:off x="457200" y="44450"/>
            <a:ext cx="8229600" cy="1143000"/>
          </a:xfrm>
        </p:spPr>
        <p:txBody>
          <a:bodyPr/>
          <a:lstStyle/>
          <a:p>
            <a:r>
              <a:rPr lang="en-US" sz="3200" dirty="0"/>
              <a:t>Key Considerations for Forming or Participating in an </a:t>
            </a:r>
            <a:r>
              <a:rPr lang="en-US" sz="3200" dirty="0" err="1"/>
              <a:t>ACO</a:t>
            </a:r>
            <a:endParaRPr lang="en-US" sz="3200" dirty="0"/>
          </a:p>
        </p:txBody>
      </p:sp>
    </p:spTree>
    <p:extLst>
      <p:ext uri="{BB962C8B-B14F-4D97-AF65-F5344CB8AC3E}">
        <p14:creationId xmlns:p14="http://schemas.microsoft.com/office/powerpoint/2010/main" val="39371901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3"/>
          <p:cNvSpPr>
            <a:spLocks noGrp="1" noChangeArrowheads="1"/>
          </p:cNvSpPr>
          <p:nvPr>
            <p:ph type="body" sz="quarter" idx="13"/>
          </p:nvPr>
        </p:nvSpPr>
        <p:spPr>
          <a:xfrm>
            <a:off x="291645" y="1219200"/>
            <a:ext cx="8229600" cy="4876800"/>
          </a:xfrm>
          <a:prstGeom prst="rect">
            <a:avLst/>
          </a:prstGeom>
        </p:spPr>
        <p:txBody>
          <a:bodyPr>
            <a:normAutofit fontScale="92500" lnSpcReduction="20000"/>
          </a:bodyPr>
          <a:lstStyle/>
          <a:p>
            <a:pPr>
              <a:lnSpc>
                <a:spcPct val="120000"/>
              </a:lnSpc>
              <a:spcBef>
                <a:spcPts val="1200"/>
              </a:spcBef>
            </a:pPr>
            <a:r>
              <a:rPr lang="en-US" dirty="0"/>
              <a:t>Health centers are not viewed as equal partners in </a:t>
            </a:r>
            <a:r>
              <a:rPr lang="en-US" dirty="0" err="1"/>
              <a:t>ACO</a:t>
            </a:r>
            <a:r>
              <a:rPr lang="en-US" dirty="0"/>
              <a:t> governance:</a:t>
            </a:r>
          </a:p>
          <a:p>
            <a:pPr lvl="1">
              <a:lnSpc>
                <a:spcPct val="120000"/>
              </a:lnSpc>
              <a:spcBef>
                <a:spcPts val="1200"/>
              </a:spcBef>
            </a:pPr>
            <a:r>
              <a:rPr lang="en-US" dirty="0"/>
              <a:t>Insufficient seats on governing Board of Directors which allows critical decisions to be made without the input from every participating health center</a:t>
            </a:r>
          </a:p>
          <a:p>
            <a:pPr lvl="1">
              <a:lnSpc>
                <a:spcPct val="120000"/>
              </a:lnSpc>
              <a:spcBef>
                <a:spcPts val="1200"/>
              </a:spcBef>
            </a:pPr>
            <a:r>
              <a:rPr lang="en-US" dirty="0"/>
              <a:t>Health center must secure approval of the ACO Board or a Board committee before seating its representative</a:t>
            </a:r>
          </a:p>
          <a:p>
            <a:pPr lvl="1">
              <a:lnSpc>
                <a:spcPct val="120000"/>
              </a:lnSpc>
              <a:spcBef>
                <a:spcPts val="1200"/>
              </a:spcBef>
            </a:pPr>
            <a:r>
              <a:rPr lang="en-US" dirty="0"/>
              <a:t>Lack of health center representation on Executive Committee or Nominating Committee reduces ongoing presence and health center input </a:t>
            </a:r>
          </a:p>
          <a:p>
            <a:pPr lvl="1"/>
            <a:endParaRPr lang="en-US" sz="2400" dirty="0"/>
          </a:p>
        </p:txBody>
      </p:sp>
      <p:sp>
        <p:nvSpPr>
          <p:cNvPr id="2" name="Slide Number Placeholder 1"/>
          <p:cNvSpPr>
            <a:spLocks noGrp="1"/>
          </p:cNvSpPr>
          <p:nvPr>
            <p:ph type="sldNum" sz="quarter" idx="11"/>
          </p:nvPr>
        </p:nvSpPr>
        <p:spPr/>
        <p:txBody>
          <a:bodyPr/>
          <a:lstStyle/>
          <a:p>
            <a:fld id="{9623D7AC-621D-4005-A9B4-F1063FBEF39D}" type="slidenum">
              <a:rPr lang="en-US" smtClean="0"/>
              <a:pPr/>
              <a:t>49</a:t>
            </a:fld>
            <a:endParaRPr lang="en-US" dirty="0"/>
          </a:p>
        </p:txBody>
      </p:sp>
      <p:sp>
        <p:nvSpPr>
          <p:cNvPr id="9" name="Title 2"/>
          <p:cNvSpPr>
            <a:spLocks noGrp="1"/>
          </p:cNvSpPr>
          <p:nvPr>
            <p:ph type="title"/>
          </p:nvPr>
        </p:nvSpPr>
        <p:spPr>
          <a:xfrm>
            <a:off x="457199" y="-38100"/>
            <a:ext cx="8229600" cy="1143000"/>
          </a:xfrm>
        </p:spPr>
        <p:txBody>
          <a:bodyPr/>
          <a:lstStyle/>
          <a:p>
            <a:r>
              <a:rPr lang="en-US" sz="3600" dirty="0"/>
              <a:t>aco governance RISKS for health centers</a:t>
            </a:r>
          </a:p>
        </p:txBody>
      </p:sp>
    </p:spTree>
    <p:extLst>
      <p:ext uri="{BB962C8B-B14F-4D97-AF65-F5344CB8AC3E}">
        <p14:creationId xmlns:p14="http://schemas.microsoft.com/office/powerpoint/2010/main" val="1055328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CEC9641C-C026-4025-B7B1-9D963A8409B1}" type="slidenum">
              <a:rPr lang="en-US" smtClean="0"/>
              <a:pPr>
                <a:defRPr/>
              </a:pPr>
              <a:t>5</a:t>
            </a:fld>
            <a:endParaRPr lang="en-US" dirty="0"/>
          </a:p>
        </p:txBody>
      </p:sp>
      <p:sp>
        <p:nvSpPr>
          <p:cNvPr id="7" name="Text Placeholder 6"/>
          <p:cNvSpPr>
            <a:spLocks noGrp="1"/>
          </p:cNvSpPr>
          <p:nvPr>
            <p:ph type="body" sz="quarter" idx="13"/>
          </p:nvPr>
        </p:nvSpPr>
        <p:spPr>
          <a:xfrm>
            <a:off x="604838" y="1339850"/>
            <a:ext cx="8081962" cy="1898650"/>
          </a:xfrm>
        </p:spPr>
        <p:txBody>
          <a:bodyPr/>
          <a:lstStyle/>
          <a:p>
            <a:r>
              <a:rPr lang="en-US" dirty="0"/>
              <a:t>I. Preparing for Negotiation </a:t>
            </a:r>
          </a:p>
        </p:txBody>
      </p:sp>
    </p:spTree>
    <p:extLst>
      <p:ext uri="{BB962C8B-B14F-4D97-AF65-F5344CB8AC3E}">
        <p14:creationId xmlns:p14="http://schemas.microsoft.com/office/powerpoint/2010/main" val="36417705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50</a:t>
            </a:fld>
            <a:endParaRPr lang="en-US" dirty="0"/>
          </a:p>
        </p:txBody>
      </p:sp>
      <p:sp>
        <p:nvSpPr>
          <p:cNvPr id="3" name="Title 2"/>
          <p:cNvSpPr>
            <a:spLocks noGrp="1"/>
          </p:cNvSpPr>
          <p:nvPr>
            <p:ph type="title"/>
          </p:nvPr>
        </p:nvSpPr>
        <p:spPr>
          <a:xfrm>
            <a:off x="457199" y="-38100"/>
            <a:ext cx="8229600" cy="1143000"/>
          </a:xfrm>
        </p:spPr>
        <p:txBody>
          <a:bodyPr/>
          <a:lstStyle/>
          <a:p>
            <a:r>
              <a:rPr lang="en-US" sz="3600" dirty="0"/>
              <a:t>aco governance RISKS for health centers</a:t>
            </a:r>
          </a:p>
        </p:txBody>
      </p:sp>
      <p:sp>
        <p:nvSpPr>
          <p:cNvPr id="4" name="Text Placeholder 3"/>
          <p:cNvSpPr>
            <a:spLocks noGrp="1"/>
          </p:cNvSpPr>
          <p:nvPr>
            <p:ph type="body" sz="quarter" idx="13"/>
          </p:nvPr>
        </p:nvSpPr>
        <p:spPr>
          <a:xfrm>
            <a:off x="457199" y="1198563"/>
            <a:ext cx="8448675" cy="4745037"/>
          </a:xfrm>
        </p:spPr>
        <p:txBody>
          <a:bodyPr>
            <a:normAutofit/>
          </a:bodyPr>
          <a:lstStyle/>
          <a:p>
            <a:pPr>
              <a:spcBef>
                <a:spcPts val="1200"/>
              </a:spcBef>
            </a:pPr>
            <a:r>
              <a:rPr lang="en-US" sz="2600" dirty="0"/>
              <a:t>ACOs often organized to include multiple layers of governance (</a:t>
            </a:r>
            <a:r>
              <a:rPr lang="en-US" sz="2600" i="1" dirty="0"/>
              <a:t>e.g.</a:t>
            </a:r>
            <a:r>
              <a:rPr lang="en-US" sz="2600" dirty="0"/>
              <a:t>, members plus a board of directors, with certain rights proportional to capitalization of the ACO)</a:t>
            </a:r>
          </a:p>
          <a:p>
            <a:pPr>
              <a:spcBef>
                <a:spcPts val="1200"/>
              </a:spcBef>
            </a:pPr>
            <a:r>
              <a:rPr lang="en-US" sz="2600" dirty="0"/>
              <a:t>Common concerns:</a:t>
            </a:r>
          </a:p>
          <a:p>
            <a:pPr lvl="1">
              <a:spcBef>
                <a:spcPts val="1200"/>
              </a:spcBef>
            </a:pPr>
            <a:r>
              <a:rPr lang="en-US" sz="2000" dirty="0"/>
              <a:t>Health centers not offered membership opportunities because their non-financial contributions (</a:t>
            </a:r>
            <a:r>
              <a:rPr lang="en-US" sz="2000" i="1" dirty="0"/>
              <a:t>e.g.</a:t>
            </a:r>
            <a:r>
              <a:rPr lang="en-US" sz="2000" dirty="0"/>
              <a:t>, patient attribution; achieving savings and quality by assuming the responsibility for peer management) are not duly recognized </a:t>
            </a:r>
          </a:p>
          <a:p>
            <a:pPr lvl="1">
              <a:spcBef>
                <a:spcPts val="1200"/>
              </a:spcBef>
            </a:pPr>
            <a:r>
              <a:rPr lang="en-US" sz="2000" dirty="0"/>
              <a:t>Hospital as the sole corporate member reserve certain powers (</a:t>
            </a:r>
            <a:r>
              <a:rPr lang="en-US" sz="2000" i="1" dirty="0"/>
              <a:t>e.g.</a:t>
            </a:r>
            <a:r>
              <a:rPr lang="en-US" sz="2000" dirty="0"/>
              <a:t>, selection of the Board Chair, Executive Director, Executive Committee membership, </a:t>
            </a:r>
            <a:r>
              <a:rPr lang="en-US" sz="2000" i="1" dirty="0"/>
              <a:t>etc.</a:t>
            </a:r>
            <a:r>
              <a:rPr lang="en-US" sz="2000" dirty="0"/>
              <a:t>)</a:t>
            </a:r>
          </a:p>
          <a:p>
            <a:endParaRPr lang="en-US" dirty="0"/>
          </a:p>
        </p:txBody>
      </p:sp>
    </p:spTree>
    <p:extLst>
      <p:ext uri="{BB962C8B-B14F-4D97-AF65-F5344CB8AC3E}">
        <p14:creationId xmlns:p14="http://schemas.microsoft.com/office/powerpoint/2010/main" val="4274715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51</a:t>
            </a:fld>
            <a:endParaRPr lang="en-US" dirty="0"/>
          </a:p>
        </p:txBody>
      </p:sp>
      <p:sp>
        <p:nvSpPr>
          <p:cNvPr id="3" name="Title 2"/>
          <p:cNvSpPr>
            <a:spLocks noGrp="1"/>
          </p:cNvSpPr>
          <p:nvPr>
            <p:ph type="title"/>
          </p:nvPr>
        </p:nvSpPr>
        <p:spPr>
          <a:xfrm>
            <a:off x="381000" y="26988"/>
            <a:ext cx="8229600" cy="1143000"/>
          </a:xfrm>
        </p:spPr>
        <p:txBody>
          <a:bodyPr/>
          <a:lstStyle/>
          <a:p>
            <a:r>
              <a:rPr lang="en-US" sz="3200" dirty="0"/>
              <a:t>Potential ACO Governance solutions</a:t>
            </a:r>
          </a:p>
        </p:txBody>
      </p:sp>
      <p:sp>
        <p:nvSpPr>
          <p:cNvPr id="4" name="Text Placeholder 3"/>
          <p:cNvSpPr>
            <a:spLocks noGrp="1"/>
          </p:cNvSpPr>
          <p:nvPr>
            <p:ph type="body" sz="quarter" idx="13"/>
          </p:nvPr>
        </p:nvSpPr>
        <p:spPr>
          <a:xfrm>
            <a:off x="457200" y="1169988"/>
            <a:ext cx="8229600" cy="5040312"/>
          </a:xfrm>
        </p:spPr>
        <p:txBody>
          <a:bodyPr>
            <a:normAutofit/>
          </a:bodyPr>
          <a:lstStyle/>
          <a:p>
            <a:pPr>
              <a:lnSpc>
                <a:spcPct val="110000"/>
              </a:lnSpc>
              <a:spcBef>
                <a:spcPts val="600"/>
              </a:spcBef>
            </a:pPr>
            <a:r>
              <a:rPr lang="en-US" sz="2600" dirty="0"/>
              <a:t>Strategies to secure fair representation in ACO governance:</a:t>
            </a:r>
          </a:p>
          <a:p>
            <a:pPr lvl="1">
              <a:lnSpc>
                <a:spcPct val="110000"/>
              </a:lnSpc>
              <a:spcBef>
                <a:spcPts val="600"/>
              </a:spcBef>
            </a:pPr>
            <a:r>
              <a:rPr lang="en-US" sz="2200" dirty="0"/>
              <a:t>Allow each provider organization (or provider type) to appoint at least one representative to the ACO Board instead of requiring ratification from a higher authority</a:t>
            </a:r>
          </a:p>
          <a:p>
            <a:pPr lvl="2">
              <a:lnSpc>
                <a:spcPct val="110000"/>
              </a:lnSpc>
              <a:spcBef>
                <a:spcPts val="600"/>
              </a:spcBef>
            </a:pPr>
            <a:r>
              <a:rPr lang="en-US" sz="1800" dirty="0"/>
              <a:t>Remove any term limits or other restrictions on a provider organization’s ability to appoint its director(s)</a:t>
            </a:r>
          </a:p>
          <a:p>
            <a:pPr lvl="1">
              <a:lnSpc>
                <a:spcPct val="110000"/>
              </a:lnSpc>
              <a:spcBef>
                <a:spcPts val="600"/>
              </a:spcBef>
            </a:pPr>
            <a:r>
              <a:rPr lang="en-US" sz="2200" dirty="0"/>
              <a:t>Require a voting threshold that requires at least a minimum of support from each category of directors (</a:t>
            </a:r>
            <a:r>
              <a:rPr lang="en-US" sz="2200" i="1" dirty="0"/>
              <a:t>e.g.</a:t>
            </a:r>
            <a:r>
              <a:rPr lang="en-US" sz="2200" dirty="0"/>
              <a:t>, 2/3 + 1 if there are three categories: primary care, inpatient, and behavioral health)</a:t>
            </a:r>
          </a:p>
          <a:p>
            <a:pPr lvl="1">
              <a:lnSpc>
                <a:spcPct val="110000"/>
              </a:lnSpc>
              <a:spcBef>
                <a:spcPts val="600"/>
              </a:spcBef>
            </a:pPr>
            <a:r>
              <a:rPr lang="en-US" sz="2200" dirty="0"/>
              <a:t>Vest key authorities (</a:t>
            </a:r>
            <a:r>
              <a:rPr lang="en-US" sz="2200" i="1" dirty="0"/>
              <a:t>e.g.</a:t>
            </a:r>
            <a:r>
              <a:rPr lang="en-US" sz="2200" dirty="0"/>
              <a:t>, distribution and payment of surplus funds, election of the Board Chair, and appointment of the Executive Director) in the Board of Directors, not with the membership</a:t>
            </a:r>
          </a:p>
          <a:p>
            <a:endParaRPr lang="en-US" sz="2600" dirty="0"/>
          </a:p>
        </p:txBody>
      </p:sp>
    </p:spTree>
    <p:extLst>
      <p:ext uri="{BB962C8B-B14F-4D97-AF65-F5344CB8AC3E}">
        <p14:creationId xmlns:p14="http://schemas.microsoft.com/office/powerpoint/2010/main" val="13329747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52</a:t>
            </a:fld>
            <a:endParaRPr lang="en-US" dirty="0"/>
          </a:p>
        </p:txBody>
      </p:sp>
      <p:sp>
        <p:nvSpPr>
          <p:cNvPr id="3" name="Title 2"/>
          <p:cNvSpPr>
            <a:spLocks noGrp="1"/>
          </p:cNvSpPr>
          <p:nvPr>
            <p:ph type="title"/>
          </p:nvPr>
        </p:nvSpPr>
        <p:spPr>
          <a:xfrm>
            <a:off x="457200" y="74613"/>
            <a:ext cx="8229600" cy="1143000"/>
          </a:xfrm>
        </p:spPr>
        <p:txBody>
          <a:bodyPr/>
          <a:lstStyle/>
          <a:p>
            <a:r>
              <a:rPr lang="en-US" sz="3200" dirty="0"/>
              <a:t>Potential aco Governance solutions</a:t>
            </a:r>
          </a:p>
        </p:txBody>
      </p:sp>
      <p:sp>
        <p:nvSpPr>
          <p:cNvPr id="4" name="Text Placeholder 3"/>
          <p:cNvSpPr>
            <a:spLocks noGrp="1"/>
          </p:cNvSpPr>
          <p:nvPr>
            <p:ph type="body" sz="quarter" idx="13"/>
          </p:nvPr>
        </p:nvSpPr>
        <p:spPr>
          <a:xfrm>
            <a:off x="457200" y="1217613"/>
            <a:ext cx="8229600" cy="4926012"/>
          </a:xfrm>
        </p:spPr>
        <p:txBody>
          <a:bodyPr>
            <a:normAutofit lnSpcReduction="10000"/>
          </a:bodyPr>
          <a:lstStyle/>
          <a:p>
            <a:pPr>
              <a:lnSpc>
                <a:spcPct val="110000"/>
              </a:lnSpc>
              <a:spcBef>
                <a:spcPts val="1200"/>
              </a:spcBef>
            </a:pPr>
            <a:r>
              <a:rPr lang="en-US" sz="2600" dirty="0"/>
              <a:t>Ensure that at least one class of membership recognizes equity in non-financial terms (</a:t>
            </a:r>
            <a:r>
              <a:rPr lang="en-US" sz="2600" i="1" dirty="0"/>
              <a:t>e.g.</a:t>
            </a:r>
            <a:r>
              <a:rPr lang="en-US" sz="2600" dirty="0"/>
              <a:t>, health center patients attributed to the ACO, a significant contribution)</a:t>
            </a:r>
          </a:p>
          <a:p>
            <a:pPr>
              <a:lnSpc>
                <a:spcPct val="110000"/>
              </a:lnSpc>
              <a:spcBef>
                <a:spcPts val="1200"/>
              </a:spcBef>
            </a:pPr>
            <a:r>
              <a:rPr lang="en-US" sz="2600" dirty="0"/>
              <a:t>Provide for equal representation:</a:t>
            </a:r>
          </a:p>
          <a:p>
            <a:pPr lvl="1">
              <a:lnSpc>
                <a:spcPct val="110000"/>
              </a:lnSpc>
              <a:spcBef>
                <a:spcPts val="1200"/>
              </a:spcBef>
            </a:pPr>
            <a:r>
              <a:rPr lang="en-US" sz="2200" dirty="0"/>
              <a:t>The same number of seats for each category of provider on the Board and the Nominating Committee ( to ensure equal input related to future representation)</a:t>
            </a:r>
          </a:p>
          <a:p>
            <a:pPr lvl="1">
              <a:lnSpc>
                <a:spcPct val="110000"/>
              </a:lnSpc>
              <a:spcBef>
                <a:spcPts val="1200"/>
              </a:spcBef>
            </a:pPr>
            <a:r>
              <a:rPr lang="en-US" sz="2200" dirty="0"/>
              <a:t>Include representation of all members on any Executive Committee (where such a committee has the authority to exercise powers of the full Board)</a:t>
            </a:r>
          </a:p>
          <a:p>
            <a:pPr lvl="1">
              <a:lnSpc>
                <a:spcPct val="110000"/>
              </a:lnSpc>
              <a:spcBef>
                <a:spcPts val="1200"/>
              </a:spcBef>
            </a:pPr>
            <a:r>
              <a:rPr lang="en-US" sz="2200" dirty="0"/>
              <a:t>Eliminate member-designated directors to avoid double representation</a:t>
            </a:r>
          </a:p>
          <a:p>
            <a:pPr lvl="1"/>
            <a:endParaRPr lang="en-US" sz="2200" dirty="0"/>
          </a:p>
        </p:txBody>
      </p:sp>
    </p:spTree>
    <p:extLst>
      <p:ext uri="{BB962C8B-B14F-4D97-AF65-F5344CB8AC3E}">
        <p14:creationId xmlns:p14="http://schemas.microsoft.com/office/powerpoint/2010/main" val="41246021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76199" y="84137"/>
            <a:ext cx="9067801"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a:t>Aco participant contracting considerations</a:t>
            </a:r>
            <a:endParaRPr lang="en-US" altLang="en-US" sz="3200" dirty="0">
              <a:latin typeface="Open Sans"/>
              <a:cs typeface="Open Sans"/>
            </a:endParaRPr>
          </a:p>
        </p:txBody>
      </p:sp>
      <p:sp>
        <p:nvSpPr>
          <p:cNvPr id="28675" name="Content Placeholder 2"/>
          <p:cNvSpPr>
            <a:spLocks noGrp="1"/>
          </p:cNvSpPr>
          <p:nvPr>
            <p:ph type="body" sz="quarter" idx="13"/>
          </p:nvPr>
        </p:nvSpPr>
        <p:spPr bwMode="auto">
          <a:xfrm>
            <a:off x="276225" y="1243012"/>
            <a:ext cx="8648700" cy="4919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sz="2000" dirty="0"/>
              <a:t>In evaluating ACO contracts and participation in other integrated system arrangements (or for that matter any payor contract), health centers should consider:</a:t>
            </a:r>
          </a:p>
          <a:p>
            <a:pPr lvl="1"/>
            <a:r>
              <a:rPr lang="en-US" sz="2000" dirty="0"/>
              <a:t>Risk</a:t>
            </a:r>
          </a:p>
          <a:p>
            <a:pPr lvl="2"/>
            <a:r>
              <a:rPr lang="en-US" altLang="en-US" sz="1800" dirty="0"/>
              <a:t>Upside only?</a:t>
            </a:r>
          </a:p>
          <a:p>
            <a:pPr lvl="2"/>
            <a:r>
              <a:rPr lang="en-US" altLang="en-US" sz="1800" dirty="0"/>
              <a:t>Downside risk?  How much?</a:t>
            </a:r>
          </a:p>
          <a:p>
            <a:pPr lvl="2"/>
            <a:r>
              <a:rPr lang="en-US" altLang="en-US" sz="1800" dirty="0"/>
              <a:t>How will downside losses be paid for?</a:t>
            </a:r>
          </a:p>
          <a:p>
            <a:pPr lvl="1"/>
            <a:r>
              <a:rPr lang="en-US" altLang="en-US" sz="2000" dirty="0"/>
              <a:t>Shared Savings</a:t>
            </a:r>
          </a:p>
          <a:p>
            <a:pPr lvl="2"/>
            <a:r>
              <a:rPr lang="en-US" altLang="en-US" sz="1800" dirty="0"/>
              <a:t>How much of the savings will be shared (or retained by the ACO)?</a:t>
            </a:r>
          </a:p>
          <a:p>
            <a:pPr lvl="2"/>
            <a:r>
              <a:rPr lang="en-US" altLang="en-US" sz="1800" dirty="0"/>
              <a:t>Who decides distribution of savings among participants?</a:t>
            </a:r>
          </a:p>
          <a:p>
            <a:pPr lvl="2"/>
            <a:r>
              <a:rPr lang="en-US" altLang="en-US" sz="1800" dirty="0"/>
              <a:t>What have hospital/specialty partners contributed?</a:t>
            </a:r>
          </a:p>
          <a:p>
            <a:pPr lvl="1"/>
            <a:r>
              <a:rPr lang="en-US" altLang="en-US" sz="2000" dirty="0"/>
              <a:t>Primary Care/PCMH</a:t>
            </a:r>
          </a:p>
          <a:p>
            <a:pPr lvl="2"/>
            <a:r>
              <a:rPr lang="en-US" altLang="en-US" sz="1800" dirty="0"/>
              <a:t>What investments will ACO make in primary care?</a:t>
            </a:r>
          </a:p>
          <a:p>
            <a:pPr lvl="2"/>
            <a:r>
              <a:rPr lang="en-US" altLang="en-US" sz="1800" dirty="0"/>
              <a:t>How much input on clinical pathways/guidelines?</a:t>
            </a:r>
          </a:p>
          <a:p>
            <a:pPr lvl="2"/>
            <a:r>
              <a:rPr lang="en-US" altLang="en-US" sz="1800" dirty="0"/>
              <a:t>What quality metrics will be used?</a:t>
            </a:r>
          </a:p>
        </p:txBody>
      </p:sp>
      <p:sp>
        <p:nvSpPr>
          <p:cNvPr id="2" name="Slide Number Placeholder 1"/>
          <p:cNvSpPr>
            <a:spLocks noGrp="1"/>
          </p:cNvSpPr>
          <p:nvPr>
            <p:ph type="sldNum" sz="quarter" idx="11"/>
          </p:nvPr>
        </p:nvSpPr>
        <p:spPr/>
        <p:txBody>
          <a:bodyPr/>
          <a:lstStyle/>
          <a:p>
            <a:fld id="{D390EEF9-A370-614F-A134-4B9642E26178}" type="slidenum">
              <a:rPr lang="en-US" smtClean="0"/>
              <a:pPr/>
              <a:t>53</a:t>
            </a:fld>
            <a:endParaRPr lang="en-US" dirty="0"/>
          </a:p>
        </p:txBody>
      </p:sp>
    </p:spTree>
    <p:extLst>
      <p:ext uri="{BB962C8B-B14F-4D97-AF65-F5344CB8AC3E}">
        <p14:creationId xmlns:p14="http://schemas.microsoft.com/office/powerpoint/2010/main" val="27343517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3"/>
          <p:cNvSpPr>
            <a:spLocks noGrp="1" noChangeArrowheads="1"/>
          </p:cNvSpPr>
          <p:nvPr>
            <p:ph type="body" sz="quarter" idx="13"/>
          </p:nvPr>
        </p:nvSpPr>
        <p:spPr>
          <a:xfrm>
            <a:off x="291645" y="1219199"/>
            <a:ext cx="8229600" cy="4981575"/>
          </a:xfrm>
          <a:prstGeom prst="rect">
            <a:avLst/>
          </a:prstGeom>
        </p:spPr>
        <p:txBody>
          <a:bodyPr>
            <a:normAutofit lnSpcReduction="10000"/>
          </a:bodyPr>
          <a:lstStyle/>
          <a:p>
            <a:pPr>
              <a:lnSpc>
                <a:spcPct val="110000"/>
              </a:lnSpc>
              <a:spcBef>
                <a:spcPts val="600"/>
              </a:spcBef>
            </a:pPr>
            <a:r>
              <a:rPr lang="en-US" sz="2200" dirty="0"/>
              <a:t>In particular, health centers should be concerned about savings distribution plans that:</a:t>
            </a:r>
          </a:p>
          <a:p>
            <a:pPr lvl="1">
              <a:lnSpc>
                <a:spcPct val="110000"/>
              </a:lnSpc>
              <a:spcBef>
                <a:spcPts val="600"/>
              </a:spcBef>
            </a:pPr>
            <a:r>
              <a:rPr lang="en-US" sz="1900" dirty="0"/>
              <a:t>Fail to distinguish between patient populations (</a:t>
            </a:r>
            <a:r>
              <a:rPr lang="en-US" sz="1900" i="1" dirty="0"/>
              <a:t>e.g.</a:t>
            </a:r>
            <a:r>
              <a:rPr lang="en-US" sz="1900" dirty="0"/>
              <a:t>, members providing care to patients with poorer health at the outset or members with high homeless populations)</a:t>
            </a:r>
          </a:p>
          <a:p>
            <a:pPr lvl="1">
              <a:lnSpc>
                <a:spcPct val="110000"/>
              </a:lnSpc>
              <a:spcBef>
                <a:spcPts val="600"/>
              </a:spcBef>
            </a:pPr>
            <a:r>
              <a:rPr lang="en-US" sz="1900" dirty="0"/>
              <a:t>Lack commitments on guaranteed payments </a:t>
            </a:r>
          </a:p>
          <a:p>
            <a:pPr lvl="1">
              <a:lnSpc>
                <a:spcPct val="110000"/>
              </a:lnSpc>
              <a:spcBef>
                <a:spcPts val="600"/>
              </a:spcBef>
            </a:pPr>
            <a:r>
              <a:rPr lang="en-US" sz="1900" dirty="0"/>
              <a:t>Forgo transparency related to distribution methodology</a:t>
            </a:r>
          </a:p>
          <a:p>
            <a:pPr lvl="1">
              <a:lnSpc>
                <a:spcPct val="110000"/>
              </a:lnSpc>
              <a:spcBef>
                <a:spcPts val="600"/>
              </a:spcBef>
            </a:pPr>
            <a:r>
              <a:rPr lang="en-US" sz="1900" dirty="0"/>
              <a:t>Determine payments solely by corporate membership or by a super majority of Board (see governance above re: governance issues as to why this is problematic)</a:t>
            </a:r>
          </a:p>
          <a:p>
            <a:pPr>
              <a:lnSpc>
                <a:spcPct val="110000"/>
              </a:lnSpc>
              <a:spcBef>
                <a:spcPts val="600"/>
              </a:spcBef>
            </a:pPr>
            <a:r>
              <a:rPr lang="en-US" sz="2200" dirty="0"/>
              <a:t>Health centers must ensure that any clinical or administrative requirements are in line with Board-approved policies and do not interfere with the health center’s existing Section 330 obligations (</a:t>
            </a:r>
            <a:r>
              <a:rPr lang="en-US" sz="2200" i="1" dirty="0"/>
              <a:t>e.g.</a:t>
            </a:r>
            <a:r>
              <a:rPr lang="en-US" sz="2200" dirty="0"/>
              <a:t>, scope of services, credentialing and privileging, contracting and procurement arrangements, </a:t>
            </a:r>
            <a:r>
              <a:rPr lang="en-US" sz="2200" i="1" dirty="0"/>
              <a:t>etc.</a:t>
            </a:r>
            <a:r>
              <a:rPr lang="en-US" sz="2200" dirty="0"/>
              <a:t>) </a:t>
            </a:r>
          </a:p>
        </p:txBody>
      </p:sp>
      <p:sp>
        <p:nvSpPr>
          <p:cNvPr id="2" name="Slide Number Placeholder 1"/>
          <p:cNvSpPr>
            <a:spLocks noGrp="1"/>
          </p:cNvSpPr>
          <p:nvPr>
            <p:ph type="sldNum" sz="quarter" idx="11"/>
          </p:nvPr>
        </p:nvSpPr>
        <p:spPr/>
        <p:txBody>
          <a:bodyPr/>
          <a:lstStyle/>
          <a:p>
            <a:fld id="{9623D7AC-621D-4005-A9B4-F1063FBEF39D}" type="slidenum">
              <a:rPr lang="en-US" smtClean="0"/>
              <a:pPr/>
              <a:t>54</a:t>
            </a:fld>
            <a:endParaRPr lang="en-US" dirty="0"/>
          </a:p>
        </p:txBody>
      </p:sp>
      <p:sp>
        <p:nvSpPr>
          <p:cNvPr id="8" name="Rectangle 2"/>
          <p:cNvSpPr>
            <a:spLocks noGrp="1" noChangeArrowheads="1"/>
          </p:cNvSpPr>
          <p:nvPr>
            <p:ph type="title"/>
          </p:nvPr>
        </p:nvSpPr>
        <p:spPr>
          <a:xfrm>
            <a:off x="457200" y="-58737"/>
            <a:ext cx="8229600" cy="1143000"/>
          </a:xfrm>
          <a:prstGeom prst="rect">
            <a:avLst/>
          </a:prstGeom>
        </p:spPr>
        <p:txBody>
          <a:bodyPr/>
          <a:lstStyle/>
          <a:p>
            <a:r>
              <a:rPr lang="en-US" sz="3600" dirty="0"/>
              <a:t>KEY </a:t>
            </a:r>
            <a:r>
              <a:rPr lang="en-US" sz="3600" dirty="0" err="1"/>
              <a:t>ACO</a:t>
            </a:r>
            <a:r>
              <a:rPr lang="en-US" sz="3600" dirty="0"/>
              <a:t> CONTRACTING RISKS for Health Centers</a:t>
            </a:r>
          </a:p>
        </p:txBody>
      </p:sp>
    </p:spTree>
    <p:extLst>
      <p:ext uri="{BB962C8B-B14F-4D97-AF65-F5344CB8AC3E}">
        <p14:creationId xmlns:p14="http://schemas.microsoft.com/office/powerpoint/2010/main" val="18175502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pPr>
                <a:defRPr/>
              </a:pPr>
              <a:t>55</a:t>
            </a:fld>
            <a:endParaRPr lang="en-US" dirty="0"/>
          </a:p>
        </p:txBody>
      </p:sp>
      <p:sp>
        <p:nvSpPr>
          <p:cNvPr id="2" name="Title 1"/>
          <p:cNvSpPr>
            <a:spLocks noGrp="1"/>
          </p:cNvSpPr>
          <p:nvPr>
            <p:ph type="title"/>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Questions?</a:t>
            </a:r>
          </a:p>
        </p:txBody>
      </p:sp>
      <p:sp>
        <p:nvSpPr>
          <p:cNvPr id="3" name="Content Placeholder 2"/>
          <p:cNvSpPr>
            <a:spLocks noGrp="1"/>
          </p:cNvSpPr>
          <p:nvPr>
            <p:ph type="body" sz="quarter" idx="13"/>
          </p:nvPr>
        </p:nvSpPr>
        <p:spPr/>
        <p:txBody>
          <a:bodyPr/>
          <a:lstStyle/>
          <a:p>
            <a:pPr marL="228600" indent="-228600" algn="ctr">
              <a:buNone/>
            </a:pPr>
            <a:r>
              <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rPr>
              <a:t>Jacqueline C. Leifer, Esq.</a:t>
            </a:r>
          </a:p>
          <a:p>
            <a:pPr marL="228600" indent="-228600" algn="ctr">
              <a:buNone/>
            </a:pPr>
            <a:r>
              <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hlinkClick r:id="rId3"/>
              </a:rPr>
              <a:t>JLeifer@FTLF.com</a:t>
            </a:r>
            <a:endPar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28600" indent="-228600" algn="ctr">
              <a:buNone/>
            </a:pPr>
            <a:br>
              <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Feldesman Tucker Leifer Fidell LLP</a:t>
            </a:r>
            <a:b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1129 20</a:t>
            </a:r>
            <a:r>
              <a:rPr lang="en-US" sz="2600" baseline="30000" dirty="0">
                <a:solidFill>
                  <a:schemeClr val="tx2"/>
                </a:solidFill>
                <a:latin typeface="Open Sans" panose="020B0606030504020204" pitchFamily="34" charset="0"/>
                <a:ea typeface="Open Sans" panose="020B0606030504020204" pitchFamily="34" charset="0"/>
                <a:cs typeface="Open Sans" panose="020B0606030504020204" pitchFamily="34" charset="0"/>
              </a:rPr>
              <a:t>th</a:t>
            </a: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 Street N.W. – Suite 400</a:t>
            </a:r>
            <a:b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Washington, D.C.  20036</a:t>
            </a:r>
            <a:b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(202) 466-8960</a:t>
            </a:r>
            <a:b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u="sng" dirty="0">
                <a:solidFill>
                  <a:schemeClr val="tx2"/>
                </a:solidFill>
                <a:latin typeface="Open Sans" panose="020B0606030504020204" pitchFamily="34" charset="0"/>
                <a:ea typeface="Open Sans" panose="020B0606030504020204" pitchFamily="34" charset="0"/>
                <a:cs typeface="Open Sans" panose="020B0606030504020204" pitchFamily="34" charset="0"/>
              </a:rPr>
              <a:t>www.ftlf.com</a:t>
            </a:r>
            <a:endParaRPr lang="en-US" dirty="0"/>
          </a:p>
        </p:txBody>
      </p:sp>
    </p:spTree>
    <p:extLst>
      <p:ext uri="{BB962C8B-B14F-4D97-AF65-F5344CB8AC3E}">
        <p14:creationId xmlns:p14="http://schemas.microsoft.com/office/powerpoint/2010/main" val="4079149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prstGeom prst="rect">
            <a:avLst/>
          </a:prstGeom>
        </p:spPr>
        <p:txBody>
          <a:bodyPr/>
          <a:lstStyle/>
          <a:p>
            <a:pPr>
              <a:defRPr/>
            </a:pPr>
            <a:fld id="{AF0F4574-3710-464B-A50F-3081488F0355}" type="slidenum">
              <a:rPr lang="en-US" smtClean="0"/>
              <a:pPr>
                <a:defRPr/>
              </a:pPr>
              <a:t>6</a:t>
            </a:fld>
            <a:endParaRPr lang="en-US" dirty="0"/>
          </a:p>
        </p:txBody>
      </p:sp>
      <p:sp>
        <p:nvSpPr>
          <p:cNvPr id="17410" name="Title 1"/>
          <p:cNvSpPr>
            <a:spLocks noGrp="1"/>
          </p:cNvSpPr>
          <p:nvPr>
            <p:ph type="title"/>
          </p:nvPr>
        </p:nvSpPr>
        <p:spPr/>
        <p:txBody>
          <a:bodyPr/>
          <a:lstStyle/>
          <a:p>
            <a:pPr eaLnBrk="1" hangingPunct="1">
              <a:defRPr/>
            </a:pPr>
            <a:r>
              <a:rPr lang="en-US" altLang="en-US" dirty="0"/>
              <a:t>Step 1: Preparation Phase</a:t>
            </a:r>
          </a:p>
        </p:txBody>
      </p:sp>
      <p:sp>
        <p:nvSpPr>
          <p:cNvPr id="69636" name="Content Placeholder 2"/>
          <p:cNvSpPr>
            <a:spLocks noGrp="1"/>
          </p:cNvSpPr>
          <p:nvPr>
            <p:ph type="body" sz="quarter" idx="13"/>
          </p:nvPr>
        </p:nvSpPr>
        <p:spPr bwMode="auto">
          <a:xfrm>
            <a:off x="457200" y="1111250"/>
            <a:ext cx="8229600" cy="174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2800" b="1" dirty="0">
                <a:latin typeface="Open Sans" pitchFamily="34" charset="0"/>
                <a:cs typeface="Open Sans" pitchFamily="34" charset="0"/>
              </a:rPr>
              <a:t>Identify the health center’s strengths</a:t>
            </a:r>
          </a:p>
          <a:p>
            <a:pPr lvl="1"/>
            <a:r>
              <a:rPr lang="en-US" altLang="en-US" sz="2600" dirty="0">
                <a:latin typeface="Open Sans" pitchFamily="34" charset="0"/>
                <a:cs typeface="Open Sans" pitchFamily="34" charset="0"/>
              </a:rPr>
              <a:t>A health center that recognizes its strengths has an advantage in achieving its objectives</a:t>
            </a:r>
          </a:p>
          <a:p>
            <a:pPr eaLnBrk="1" hangingPunct="1"/>
            <a:endParaRPr lang="en-US" altLang="en-US" dirty="0"/>
          </a:p>
          <a:p>
            <a:pPr eaLnBrk="1" hangingPunct="1"/>
            <a:endParaRPr lang="en-US" altLang="en-US" dirty="0"/>
          </a:p>
          <a:p>
            <a:pPr eaLnBrk="1" hangingPunct="1"/>
            <a:endParaRPr lang="en-US" altLang="en-US" dirty="0"/>
          </a:p>
        </p:txBody>
      </p:sp>
      <p:graphicFrame>
        <p:nvGraphicFramePr>
          <p:cNvPr id="8" name="Diagram 7"/>
          <p:cNvGraphicFramePr/>
          <p:nvPr>
            <p:extLst>
              <p:ext uri="{D42A27DB-BD31-4B8C-83A1-F6EECF244321}">
                <p14:modId xmlns:p14="http://schemas.microsoft.com/office/powerpoint/2010/main" val="2109053577"/>
              </p:ext>
            </p:extLst>
          </p:nvPr>
        </p:nvGraphicFramePr>
        <p:xfrm>
          <a:off x="1699260" y="2638425"/>
          <a:ext cx="5520690" cy="3466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483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Leverage</a:t>
            </a:r>
          </a:p>
        </p:txBody>
      </p:sp>
      <p:sp>
        <p:nvSpPr>
          <p:cNvPr id="3" name="Content Placeholder 2"/>
          <p:cNvSpPr>
            <a:spLocks noGrp="1"/>
          </p:cNvSpPr>
          <p:nvPr>
            <p:ph type="body" sz="quarter" idx="13"/>
          </p:nvPr>
        </p:nvSpPr>
        <p:spPr>
          <a:xfrm>
            <a:off x="390524" y="1235075"/>
            <a:ext cx="8543925" cy="4813300"/>
          </a:xfrm>
        </p:spPr>
        <p:txBody>
          <a:bodyPr>
            <a:normAutofit lnSpcReduction="10000"/>
          </a:bodyPr>
          <a:lstStyle/>
          <a:p>
            <a:pPr>
              <a:spcBef>
                <a:spcPts val="1200"/>
              </a:spcBef>
            </a:pPr>
            <a:r>
              <a:rPr lang="en-US" sz="2800" dirty="0"/>
              <a:t>Identify and assess the health center’s strengths (and weaknesses):</a:t>
            </a:r>
          </a:p>
          <a:p>
            <a:pPr lvl="1">
              <a:spcBef>
                <a:spcPts val="1200"/>
              </a:spcBef>
            </a:pPr>
            <a:r>
              <a:rPr lang="en-US" sz="2600" dirty="0"/>
              <a:t>Clinical and administrative capacity</a:t>
            </a:r>
          </a:p>
          <a:p>
            <a:pPr lvl="1">
              <a:spcBef>
                <a:spcPts val="1200"/>
              </a:spcBef>
            </a:pPr>
            <a:r>
              <a:rPr lang="en-US" sz="2600" dirty="0"/>
              <a:t>Infrastructure</a:t>
            </a:r>
          </a:p>
          <a:p>
            <a:pPr lvl="1">
              <a:spcBef>
                <a:spcPts val="1200"/>
              </a:spcBef>
            </a:pPr>
            <a:r>
              <a:rPr lang="en-US" sz="2600" dirty="0"/>
              <a:t>Existing relationships with community providers/agencies/vendors</a:t>
            </a:r>
          </a:p>
          <a:p>
            <a:pPr>
              <a:spcBef>
                <a:spcPts val="1200"/>
              </a:spcBef>
            </a:pPr>
            <a:r>
              <a:rPr lang="en-US" sz="2800" dirty="0"/>
              <a:t>If the </a:t>
            </a:r>
            <a:r>
              <a:rPr lang="en-US" sz="2800" dirty="0" err="1"/>
              <a:t>MCO</a:t>
            </a:r>
            <a:r>
              <a:rPr lang="en-US" sz="2800" dirty="0"/>
              <a:t> is required by law to include the services in its network, and there are few providers offering those services (or no providers), then the </a:t>
            </a:r>
            <a:r>
              <a:rPr lang="en-US" sz="2800" dirty="0" err="1"/>
              <a:t>MCO</a:t>
            </a:r>
            <a:r>
              <a:rPr lang="en-US" sz="2800" dirty="0"/>
              <a:t> is more likely to respond positively to proposed contract modifications</a:t>
            </a:r>
          </a:p>
          <a:p>
            <a:endParaRPr lang="en-US" sz="2800" dirty="0"/>
          </a:p>
        </p:txBody>
      </p:sp>
      <p:sp>
        <p:nvSpPr>
          <p:cNvPr id="6" name="Slide Number Placeholder 5"/>
          <p:cNvSpPr>
            <a:spLocks noGrp="1"/>
          </p:cNvSpPr>
          <p:nvPr>
            <p:ph type="sldNum" sz="quarter" idx="11"/>
          </p:nvPr>
        </p:nvSpPr>
        <p:spPr/>
        <p:txBody>
          <a:bodyPr/>
          <a:lstStyle/>
          <a:p>
            <a:fld id="{D390EEF9-A370-614F-A134-4B9642E26178}" type="slidenum">
              <a:rPr lang="en-US" smtClean="0"/>
              <a:pPr/>
              <a:t>7</a:t>
            </a:fld>
            <a:endParaRPr lang="en-US"/>
          </a:p>
        </p:txBody>
      </p:sp>
    </p:spTree>
    <p:extLst>
      <p:ext uri="{BB962C8B-B14F-4D97-AF65-F5344CB8AC3E}">
        <p14:creationId xmlns:p14="http://schemas.microsoft.com/office/powerpoint/2010/main" val="404340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1"/>
          <p:cNvSpPr>
            <a:spLocks noGrp="1"/>
          </p:cNvSpPr>
          <p:nvPr>
            <p:ph type="title"/>
          </p:nvPr>
        </p:nvSpPr>
        <p:spPr>
          <a:xfrm>
            <a:off x="457200" y="274638"/>
            <a:ext cx="8229600" cy="687387"/>
          </a:xfrm>
        </p:spPr>
        <p:txBody>
          <a:bodyPr/>
          <a:lstStyle/>
          <a:p>
            <a:pPr>
              <a:defRPr/>
            </a:pPr>
            <a:r>
              <a:rPr lang="en-US" altLang="en-US" dirty="0"/>
              <a:t>Assessing leverage: REGULATORY</a:t>
            </a:r>
          </a:p>
        </p:txBody>
      </p:sp>
      <p:sp>
        <p:nvSpPr>
          <p:cNvPr id="23" name="Text Placeholder 22"/>
          <p:cNvSpPr>
            <a:spLocks noGrp="1"/>
          </p:cNvSpPr>
          <p:nvPr>
            <p:ph type="body" sz="quarter" idx="13"/>
          </p:nvPr>
        </p:nvSpPr>
        <p:spPr>
          <a:xfrm>
            <a:off x="457200" y="1171576"/>
            <a:ext cx="8229600" cy="4914900"/>
          </a:xfrm>
        </p:spPr>
        <p:txBody>
          <a:bodyPr>
            <a:normAutofit lnSpcReduction="10000"/>
          </a:bodyPr>
          <a:lstStyle/>
          <a:p>
            <a:pPr marL="400050" indent="-400050">
              <a:buFont typeface="Arial" panose="020B0604020202020204" pitchFamily="34" charset="0"/>
              <a:buChar char="•"/>
              <a:defRPr/>
            </a:pPr>
            <a:r>
              <a:rPr lang="en-US" altLang="en-US" sz="2400" dirty="0"/>
              <a:t>Self-Assessment Questions:</a:t>
            </a:r>
          </a:p>
          <a:p>
            <a:pPr lvl="1">
              <a:defRPr/>
            </a:pPr>
            <a:r>
              <a:rPr lang="en-US" altLang="en-US" sz="2100" dirty="0">
                <a:latin typeface="Open Sans" panose="020B0606030504020204" pitchFamily="34" charset="0"/>
                <a:ea typeface="Open Sans" panose="020B0606030504020204" pitchFamily="34" charset="0"/>
                <a:cs typeface="Open Sans" panose="020B0606030504020204" pitchFamily="34" charset="0"/>
              </a:rPr>
              <a:t>Is the MCO required to include the health center in its network?</a:t>
            </a:r>
          </a:p>
          <a:p>
            <a:pPr lvl="1">
              <a:defRPr/>
            </a:pPr>
            <a:r>
              <a:rPr lang="en-US" altLang="en-US" sz="2100" dirty="0">
                <a:latin typeface="Open Sans" panose="020B0606030504020204" pitchFamily="34" charset="0"/>
                <a:ea typeface="Open Sans" panose="020B0606030504020204" pitchFamily="34" charset="0"/>
                <a:cs typeface="Open Sans" panose="020B0606030504020204" pitchFamily="34" charset="0"/>
              </a:rPr>
              <a:t>Is the MCO required to cover one or more of the health center’s services?</a:t>
            </a:r>
          </a:p>
          <a:p>
            <a:pPr lvl="1">
              <a:defRPr/>
            </a:pPr>
            <a:r>
              <a:rPr lang="en-US" altLang="en-US" sz="2100" dirty="0">
                <a:latin typeface="Open Sans" panose="020B0606030504020204" pitchFamily="34" charset="0"/>
                <a:ea typeface="Open Sans" panose="020B0606030504020204" pitchFamily="34" charset="0"/>
                <a:cs typeface="Open Sans" panose="020B0606030504020204" pitchFamily="34" charset="0"/>
              </a:rPr>
              <a:t>Is the MCO required to pay the health center a specific rate?</a:t>
            </a:r>
          </a:p>
          <a:p>
            <a:pPr marL="457200" lvl="1" indent="0">
              <a:buNone/>
              <a:defRPr/>
            </a:pPr>
            <a:endParaRPr lang="en-US" altLang="en-US" sz="21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defRPr/>
            </a:pPr>
            <a:r>
              <a:rPr lang="en-US" altLang="en-US" sz="2400" dirty="0"/>
              <a:t>Get Answers by examining the following:</a:t>
            </a:r>
          </a:p>
          <a:p>
            <a:pPr lvl="1">
              <a:defRPr/>
            </a:pPr>
            <a:r>
              <a:rPr lang="en-US" altLang="en-US" sz="2000" dirty="0">
                <a:latin typeface="Open Sans" panose="020B0606030504020204" pitchFamily="34" charset="0"/>
                <a:ea typeface="Open Sans" panose="020B0606030504020204" pitchFamily="34" charset="0"/>
                <a:cs typeface="Open Sans" panose="020B0606030504020204" pitchFamily="34" charset="0"/>
              </a:rPr>
              <a:t>State insurance laws and regulations</a:t>
            </a:r>
          </a:p>
          <a:p>
            <a:pPr lvl="1">
              <a:defRPr/>
            </a:pPr>
            <a:r>
              <a:rPr lang="en-US" altLang="en-US" sz="1800" dirty="0">
                <a:latin typeface="Open Sans" panose="020B0606030504020204" pitchFamily="34" charset="0"/>
                <a:ea typeface="Open Sans" panose="020B0606030504020204" pitchFamily="34" charset="0"/>
                <a:cs typeface="Open Sans" panose="020B0606030504020204" pitchFamily="34" charset="0"/>
              </a:rPr>
              <a:t>Medicaid laws or regulations</a:t>
            </a:r>
          </a:p>
          <a:p>
            <a:pPr lvl="1">
              <a:defRPr/>
            </a:pPr>
            <a:r>
              <a:rPr lang="en-US" altLang="en-US" sz="1800" dirty="0" err="1">
                <a:latin typeface="Open Sans" panose="020B0606030504020204" pitchFamily="34" charset="0"/>
                <a:ea typeface="Open Sans" panose="020B0606030504020204" pitchFamily="34" charset="0"/>
                <a:cs typeface="Open Sans" panose="020B0606030504020204" pitchFamily="34" charset="0"/>
              </a:rPr>
              <a:t>MCO’s</a:t>
            </a:r>
            <a:r>
              <a:rPr lang="en-US" altLang="en-US" sz="1800" dirty="0">
                <a:latin typeface="Open Sans" panose="020B0606030504020204" pitchFamily="34" charset="0"/>
                <a:ea typeface="Open Sans" panose="020B0606030504020204" pitchFamily="34" charset="0"/>
                <a:cs typeface="Open Sans" panose="020B0606030504020204" pitchFamily="34" charset="0"/>
              </a:rPr>
              <a:t> contract with the State Medicaid agency </a:t>
            </a:r>
            <a:endParaRPr lang="en-US" altLang="en-US" sz="2100" b="1" dirty="0">
              <a:latin typeface="Open Sans" panose="020B0606030504020204" pitchFamily="34" charset="0"/>
              <a:ea typeface="Open Sans" panose="020B0606030504020204" pitchFamily="34" charset="0"/>
              <a:cs typeface="Open Sans" panose="020B0606030504020204" pitchFamily="34" charset="0"/>
            </a:endParaRPr>
          </a:p>
          <a:p>
            <a:pPr lvl="1">
              <a:defRPr/>
            </a:pPr>
            <a:r>
              <a:rPr lang="en-US" altLang="en-US" sz="1800" dirty="0">
                <a:latin typeface="Open Sans" panose="020B0606030504020204" pitchFamily="34" charset="0"/>
                <a:ea typeface="Open Sans" panose="020B0606030504020204" pitchFamily="34" charset="0"/>
                <a:cs typeface="Open Sans" panose="020B0606030504020204" pitchFamily="34" charset="0"/>
              </a:rPr>
              <a:t>Insurance Exchange regulations and rules</a:t>
            </a:r>
          </a:p>
          <a:p>
            <a:pPr marL="914400" lvl="2" indent="0">
              <a:buFont typeface="Arial" charset="0"/>
              <a:buNone/>
              <a:defRPr/>
            </a:pPr>
            <a:endParaRPr lang="en-US" altLang="en-US" sz="14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defRPr/>
            </a:pPr>
            <a:r>
              <a:rPr lang="en-US" altLang="en-US" sz="2200" u="sng" dirty="0"/>
              <a:t>Hint</a:t>
            </a:r>
            <a:r>
              <a:rPr lang="en-US" altLang="en-US" sz="2200" dirty="0"/>
              <a:t>: Key terms to look for: “provider network”, “network adequacy”, “network service”, “network contracting requirements,” and “minimum network standards”.</a:t>
            </a:r>
          </a:p>
        </p:txBody>
      </p:sp>
      <p:sp>
        <p:nvSpPr>
          <p:cNvPr id="26629" name="Slide Number Placeholder 5"/>
          <p:cNvSpPr txBox="1">
            <a:spLocks/>
          </p:cNvSpPr>
          <p:nvPr/>
        </p:nvSpPr>
        <p:spPr bwMode="auto">
          <a:xfrm>
            <a:off x="3975100" y="6413500"/>
            <a:ext cx="9525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fld id="{65F7E0AB-4427-4BF0-AAEC-1402CB7D3500}" type="slidenum">
              <a:rPr lang="en-US" altLang="en-US" sz="1100">
                <a:solidFill>
                  <a:schemeClr val="bg1"/>
                </a:solidFill>
                <a:latin typeface="Arial" charset="0"/>
                <a:cs typeface="Arial" charset="0"/>
              </a:rPr>
              <a:pPr algn="ctr" eaLnBrk="1" hangingPunct="1"/>
              <a:t>8</a:t>
            </a:fld>
            <a:endParaRPr lang="en-US" altLang="en-US" sz="1100">
              <a:solidFill>
                <a:schemeClr val="bg1"/>
              </a:solidFill>
              <a:latin typeface="Arial" charset="0"/>
              <a:cs typeface="Arial" charset="0"/>
            </a:endParaRPr>
          </a:p>
        </p:txBody>
      </p:sp>
      <p:sp>
        <p:nvSpPr>
          <p:cNvPr id="3" name="Slide Number Placeholder 2"/>
          <p:cNvSpPr>
            <a:spLocks noGrp="1"/>
          </p:cNvSpPr>
          <p:nvPr>
            <p:ph type="sldNum" sz="quarter" idx="11"/>
          </p:nvPr>
        </p:nvSpPr>
        <p:spPr/>
        <p:txBody>
          <a:bodyPr/>
          <a:lstStyle/>
          <a:p>
            <a:fld id="{D390EEF9-A370-614F-A134-4B9642E26178}" type="slidenum">
              <a:rPr lang="en-US" smtClean="0"/>
              <a:pPr/>
              <a:t>8</a:t>
            </a:fld>
            <a:endParaRPr lang="en-US"/>
          </a:p>
        </p:txBody>
      </p:sp>
    </p:spTree>
    <p:extLst>
      <p:ext uri="{BB962C8B-B14F-4D97-AF65-F5344CB8AC3E}">
        <p14:creationId xmlns:p14="http://schemas.microsoft.com/office/powerpoint/2010/main" val="2870447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9</a:t>
            </a:fld>
            <a:endParaRPr lang="en-US" dirty="0"/>
          </a:p>
        </p:txBody>
      </p:sp>
      <p:sp>
        <p:nvSpPr>
          <p:cNvPr id="3" name="Title 2"/>
          <p:cNvSpPr>
            <a:spLocks noGrp="1"/>
          </p:cNvSpPr>
          <p:nvPr>
            <p:ph type="title"/>
          </p:nvPr>
        </p:nvSpPr>
        <p:spPr>
          <a:xfrm>
            <a:off x="457200" y="-49212"/>
            <a:ext cx="8229600" cy="1143000"/>
          </a:xfrm>
        </p:spPr>
        <p:txBody>
          <a:bodyPr/>
          <a:lstStyle/>
          <a:p>
            <a:r>
              <a:rPr lang="en-US" sz="3600" dirty="0"/>
              <a:t>Network Adequacy Considerations</a:t>
            </a:r>
          </a:p>
        </p:txBody>
      </p:sp>
      <p:sp>
        <p:nvSpPr>
          <p:cNvPr id="4" name="Text Placeholder 3"/>
          <p:cNvSpPr>
            <a:spLocks noGrp="1"/>
          </p:cNvSpPr>
          <p:nvPr>
            <p:ph type="body" sz="quarter" idx="13"/>
          </p:nvPr>
        </p:nvSpPr>
        <p:spPr>
          <a:xfrm>
            <a:off x="457200" y="1150938"/>
            <a:ext cx="8229600" cy="5126037"/>
          </a:xfrm>
        </p:spPr>
        <p:txBody>
          <a:bodyPr>
            <a:normAutofit fontScale="70000" lnSpcReduction="20000"/>
          </a:bodyPr>
          <a:lstStyle/>
          <a:p>
            <a:pPr>
              <a:lnSpc>
                <a:spcPct val="120000"/>
              </a:lnSpc>
              <a:spcBef>
                <a:spcPts val="600"/>
              </a:spcBef>
              <a:spcAft>
                <a:spcPts val="0"/>
              </a:spcAft>
            </a:pPr>
            <a:r>
              <a:rPr lang="en-US" sz="2900" dirty="0"/>
              <a:t>Health centers may not even be offered certain contracts in the first place:</a:t>
            </a:r>
          </a:p>
          <a:p>
            <a:pPr lvl="1">
              <a:lnSpc>
                <a:spcPct val="120000"/>
              </a:lnSpc>
              <a:spcBef>
                <a:spcPts val="600"/>
              </a:spcBef>
              <a:spcAft>
                <a:spcPts val="0"/>
              </a:spcAft>
            </a:pPr>
            <a:r>
              <a:rPr lang="en-US" sz="2600" dirty="0"/>
              <a:t>Exchange-Based Plans “must have a sufficient number and geographic distribution of </a:t>
            </a:r>
            <a:r>
              <a:rPr lang="en-US" sz="2600" b="1" dirty="0"/>
              <a:t>essential community providers</a:t>
            </a:r>
            <a:r>
              <a:rPr lang="en-US" sz="2600" dirty="0"/>
              <a:t>, where available, to ensure reasonable and timely access to a broad range of such providers for low-income, medically underserved individuals in the </a:t>
            </a:r>
            <a:r>
              <a:rPr lang="en-US" sz="2600" dirty="0" err="1"/>
              <a:t>QHP’s</a:t>
            </a:r>
            <a:r>
              <a:rPr lang="en-US" sz="2600" dirty="0"/>
              <a:t> service area, in accordance with the Exchange’s network adequacy standards” 45 </a:t>
            </a:r>
            <a:r>
              <a:rPr lang="en-US" sz="2600" dirty="0" err="1"/>
              <a:t>C.F.R</a:t>
            </a:r>
            <a:r>
              <a:rPr lang="en-US" sz="2600" dirty="0"/>
              <a:t>. § 156.235(a)(1)</a:t>
            </a:r>
          </a:p>
          <a:p>
            <a:pPr lvl="1">
              <a:lnSpc>
                <a:spcPct val="120000"/>
              </a:lnSpc>
              <a:spcBef>
                <a:spcPts val="600"/>
              </a:spcBef>
              <a:spcAft>
                <a:spcPts val="0"/>
              </a:spcAft>
            </a:pPr>
            <a:r>
              <a:rPr lang="en-US" sz="2600" dirty="0"/>
              <a:t>HHS interpreted as a </a:t>
            </a:r>
            <a:r>
              <a:rPr lang="en-US" sz="2600" b="1" dirty="0"/>
              <a:t>network adequacy requirement</a:t>
            </a:r>
            <a:r>
              <a:rPr lang="en-US" sz="2600" dirty="0"/>
              <a:t>, rather than an “any willing provider” requirement and thus, plans only have to contract with a sufficient number of </a:t>
            </a:r>
            <a:r>
              <a:rPr lang="en-US" sz="2600" dirty="0" err="1"/>
              <a:t>ECPs</a:t>
            </a:r>
            <a:r>
              <a:rPr lang="en-US" sz="2600" dirty="0"/>
              <a:t> to make sure that enrollees have reasonable and timely access to a broad range. </a:t>
            </a:r>
          </a:p>
          <a:p>
            <a:pPr>
              <a:lnSpc>
                <a:spcPct val="120000"/>
              </a:lnSpc>
              <a:spcBef>
                <a:spcPts val="600"/>
              </a:spcBef>
              <a:spcAft>
                <a:spcPts val="0"/>
              </a:spcAft>
            </a:pPr>
            <a:r>
              <a:rPr lang="en-US" sz="2900" dirty="0"/>
              <a:t>Per CMS plan year 2016 “letter to issuers” governing federally-facilitated Marketplaces, plans must:</a:t>
            </a:r>
          </a:p>
          <a:p>
            <a:pPr lvl="1">
              <a:lnSpc>
                <a:spcPct val="120000"/>
              </a:lnSpc>
              <a:spcBef>
                <a:spcPts val="600"/>
              </a:spcBef>
              <a:spcAft>
                <a:spcPts val="0"/>
              </a:spcAft>
            </a:pPr>
            <a:r>
              <a:rPr lang="en-US" sz="2600" dirty="0"/>
              <a:t>Contract with at least 30% of available </a:t>
            </a:r>
            <a:r>
              <a:rPr lang="en-US" sz="2600" dirty="0" err="1"/>
              <a:t>ECPs</a:t>
            </a:r>
            <a:r>
              <a:rPr lang="en-US" sz="2600" dirty="0"/>
              <a:t> in the plan’s service area</a:t>
            </a:r>
          </a:p>
          <a:p>
            <a:pPr lvl="1">
              <a:lnSpc>
                <a:spcPct val="120000"/>
              </a:lnSpc>
              <a:spcBef>
                <a:spcPts val="600"/>
              </a:spcBef>
              <a:spcAft>
                <a:spcPts val="0"/>
              </a:spcAft>
            </a:pPr>
            <a:r>
              <a:rPr lang="en-US" sz="2600" dirty="0"/>
              <a:t>Offer contracts in good faith to at least one </a:t>
            </a:r>
            <a:r>
              <a:rPr lang="en-US" sz="2600" dirty="0" err="1"/>
              <a:t>ECP</a:t>
            </a:r>
            <a:r>
              <a:rPr lang="en-US" sz="2600" dirty="0"/>
              <a:t> in each </a:t>
            </a:r>
            <a:r>
              <a:rPr lang="en-US" sz="2600" dirty="0" err="1"/>
              <a:t>ECP</a:t>
            </a:r>
            <a:r>
              <a:rPr lang="en-US" sz="2600" dirty="0"/>
              <a:t> category in each county in the service area  </a:t>
            </a:r>
          </a:p>
        </p:txBody>
      </p:sp>
    </p:spTree>
    <p:extLst>
      <p:ext uri="{BB962C8B-B14F-4D97-AF65-F5344CB8AC3E}">
        <p14:creationId xmlns:p14="http://schemas.microsoft.com/office/powerpoint/2010/main" val="3377138599"/>
      </p:ext>
    </p:extLst>
  </p:cSld>
  <p:clrMapOvr>
    <a:masterClrMapping/>
  </p:clrMapOvr>
</p:sld>
</file>

<file path=ppt/theme/theme1.xml><?xml version="1.0" encoding="utf-8"?>
<a:theme xmlns:a="http://schemas.openxmlformats.org/drawingml/2006/main" name="Presentation1">
  <a:themeElements>
    <a:clrScheme name="FTL color theme">
      <a:dk1>
        <a:sysClr val="windowText" lastClr="000000"/>
      </a:dk1>
      <a:lt1>
        <a:sysClr val="window" lastClr="FFFFFF"/>
      </a:lt1>
      <a:dk2>
        <a:srgbClr val="1F497D"/>
      </a:dk2>
      <a:lt2>
        <a:srgbClr val="EEECE1"/>
      </a:lt2>
      <a:accent1>
        <a:srgbClr val="DF6420"/>
      </a:accent1>
      <a:accent2>
        <a:srgbClr val="A9AE36"/>
      </a:accent2>
      <a:accent3>
        <a:srgbClr val="7A4B68"/>
      </a:accent3>
      <a:accent4>
        <a:srgbClr val="F5AF2D"/>
      </a:accent4>
      <a:accent5>
        <a:srgbClr val="BE302B"/>
      </a:accent5>
      <a:accent6>
        <a:srgbClr val="00666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Slide Master w/Copyright only">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4621</Words>
  <Application>Microsoft Office PowerPoint</Application>
  <PresentationFormat>On-screen Show (4:3)</PresentationFormat>
  <Paragraphs>501</Paragraphs>
  <Slides>55</Slides>
  <Notes>55</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55</vt:i4>
      </vt:variant>
    </vt:vector>
  </HeadingPairs>
  <TitlesOfParts>
    <vt:vector size="68" baseType="lpstr">
      <vt:lpstr>MS PGothic</vt:lpstr>
      <vt:lpstr>MS PGothic</vt:lpstr>
      <vt:lpstr>Arial</vt:lpstr>
      <vt:lpstr>Calibri</vt:lpstr>
      <vt:lpstr>Gotham Bold</vt:lpstr>
      <vt:lpstr>Gotham Book</vt:lpstr>
      <vt:lpstr>Gotham Medium</vt:lpstr>
      <vt:lpstr>Gotham-Bold</vt:lpstr>
      <vt:lpstr>Open Sans</vt:lpstr>
      <vt:lpstr>Times</vt:lpstr>
      <vt:lpstr>Wingdings</vt:lpstr>
      <vt:lpstr>Presentation1</vt:lpstr>
      <vt:lpstr>1_Slide Master w/Copyright only</vt:lpstr>
      <vt:lpstr>PowerPoint Presentation</vt:lpstr>
      <vt:lpstr>Agenda</vt:lpstr>
      <vt:lpstr>Managed Care Marketplace</vt:lpstr>
      <vt:lpstr>OVERALL Strategies for  negotiating favorable contracts</vt:lpstr>
      <vt:lpstr>PowerPoint Presentation</vt:lpstr>
      <vt:lpstr>Step 1: Preparation Phase</vt:lpstr>
      <vt:lpstr>ASSESSING Leverage</vt:lpstr>
      <vt:lpstr>Assessing leverage: REGULATORY</vt:lpstr>
      <vt:lpstr>Network Adequacy Considerations</vt:lpstr>
      <vt:lpstr>Reimbursement considerations</vt:lpstr>
      <vt:lpstr>Assessing leverage: MARKET-BASED</vt:lpstr>
      <vt:lpstr>Assessing leverage: TIMING</vt:lpstr>
      <vt:lpstr>Competing on Value </vt:lpstr>
      <vt:lpstr>Identifying VALUE</vt:lpstr>
      <vt:lpstr>Competing on VALUE</vt:lpstr>
      <vt:lpstr>Increase Leverage or Value</vt:lpstr>
      <vt:lpstr>PowerPoint Presentation</vt:lpstr>
      <vt:lpstr>Step 2: Evaluating the Contract</vt:lpstr>
      <vt:lpstr>Evaluating the Contract</vt:lpstr>
      <vt:lpstr>Evaluating the Contract</vt:lpstr>
      <vt:lpstr>What should be evaluated?</vt:lpstr>
      <vt:lpstr>Key Contract Provisions to Evaluate</vt:lpstr>
      <vt:lpstr>Key Contract Provisions to Evaluate</vt:lpstr>
      <vt:lpstr>Key Contract Provisions to Evaluate</vt:lpstr>
      <vt:lpstr>Evaluating the Contract</vt:lpstr>
      <vt:lpstr>PowerPoint Presentation</vt:lpstr>
      <vt:lpstr>Step 3: Negotiation Phase</vt:lpstr>
      <vt:lpstr>the “Do’s” and “Don’t’s” of Negotiations</vt:lpstr>
      <vt:lpstr>the “Do’s” and “Don’t’s” of Negotiations</vt:lpstr>
      <vt:lpstr>Tips For a Successful Negotiation</vt:lpstr>
      <vt:lpstr>Tips For a Successful Negotiation</vt:lpstr>
      <vt:lpstr>Finishing negotiations</vt:lpstr>
      <vt:lpstr>Final Thoughts on Negotiations</vt:lpstr>
      <vt:lpstr>PowerPoint Presentation</vt:lpstr>
      <vt:lpstr>Value-based Payment Methods</vt:lpstr>
      <vt:lpstr>Concept of “Risk” </vt:lpstr>
      <vt:lpstr>capitation</vt:lpstr>
      <vt:lpstr>Care management fees</vt:lpstr>
      <vt:lpstr>withholds</vt:lpstr>
      <vt:lpstr>Pay for performance (“p4p”)</vt:lpstr>
      <vt:lpstr>Risk pools</vt:lpstr>
      <vt:lpstr>Shared Savings Programs</vt:lpstr>
      <vt:lpstr>Gain sharing Arrangements  </vt:lpstr>
      <vt:lpstr>ACO Financial Incentives</vt:lpstr>
      <vt:lpstr>ACO: Shared Savings Model</vt:lpstr>
      <vt:lpstr>ACO: Full Risk Capitation Model</vt:lpstr>
      <vt:lpstr>PowerPoint Presentation</vt:lpstr>
      <vt:lpstr>Key Considerations for Forming or Participating in an ACO</vt:lpstr>
      <vt:lpstr>aco governance RISKS for health centers</vt:lpstr>
      <vt:lpstr>aco governance RISKS for health centers</vt:lpstr>
      <vt:lpstr>Potential ACO Governance solutions</vt:lpstr>
      <vt:lpstr>Potential aco Governance solutions</vt:lpstr>
      <vt:lpstr>Aco participant contracting considerations</vt:lpstr>
      <vt:lpstr>KEY ACO CONTRACTING RISKS for Health Centers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Tekely</dc:creator>
  <cp:lastModifiedBy>Amanda Tekely</cp:lastModifiedBy>
  <cp:revision>2</cp:revision>
  <dcterms:modified xsi:type="dcterms:W3CDTF">2016-10-18T18:56:22Z</dcterms:modified>
</cp:coreProperties>
</file>